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.jpg" ContentType="image/jpeg"/>
  <Override PartName="/ppt/media/image15.jpg" ContentType="image/jpeg"/>
  <Override PartName="/ppt/media/image21.jpg" ContentType="image/jpeg"/>
  <Override PartName="/ppt/media/image23.jpg" ContentType="image/jpeg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4.jpg" ContentType="image/jpeg"/>
  <Override PartName="/ppt/media/image35.jpg" ContentType="image/jpeg"/>
  <Override PartName="/ppt/media/image36.jpg" ContentType="image/jpeg"/>
  <Override PartName="/ppt/media/image37.jpg" ContentType="image/jpeg"/>
  <Override PartName="/ppt/media/image38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6.jpg" ContentType="image/jpeg"/>
  <Override PartName="/ppt/media/image47.jpg" ContentType="image/jpeg"/>
  <Override PartName="/ppt/media/image50.jpg" ContentType="image/jpeg"/>
  <Override PartName="/ppt/media/image51.jpg" ContentType="image/jpeg"/>
  <Override PartName="/ppt/media/image52.jpg" ContentType="image/jpeg"/>
  <Override PartName="/ppt/media/image53.jpg" ContentType="image/jpeg"/>
  <Override PartName="/ppt/media/image54.jpg" ContentType="image/jpeg"/>
  <Override PartName="/ppt/media/image55.jpg" ContentType="image/jpeg"/>
  <Override PartName="/ppt/media/image56.jpg" ContentType="image/jpeg"/>
  <Override PartName="/ppt/media/image57.jpg" ContentType="image/jpeg"/>
  <Override PartName="/ppt/media/image58.jpg" ContentType="image/jpeg"/>
  <Override PartName="/ppt/media/image59.jpg" ContentType="image/jpeg"/>
  <Override PartName="/ppt/media/image61.jpg" ContentType="image/jpeg"/>
  <Override PartName="/ppt/media/image62.jpg" ContentType="image/jpeg"/>
  <Override PartName="/ppt/media/image63.jpg" ContentType="image/jpeg"/>
  <Override PartName="/ppt/media/image64.jpg" ContentType="image/jpeg"/>
  <Override PartName="/ppt/media/image66.jpg" ContentType="image/jpeg"/>
  <Override PartName="/ppt/media/image67.jpg" ContentType="image/jpeg"/>
  <Override PartName="/ppt/media/image68.jpg" ContentType="image/jpeg"/>
  <Override PartName="/ppt/media/image69.jpg" ContentType="image/jpeg"/>
  <Override PartName="/ppt/media/image70.jpg" ContentType="image/jpeg"/>
  <Override PartName="/ppt/media/image71.jpg" ContentType="image/jpeg"/>
  <Override PartName="/ppt/media/image74.jpg" ContentType="image/jpeg"/>
  <Override PartName="/ppt/media/image75.jpg" ContentType="image/jpeg"/>
  <Override PartName="/ppt/media/image76.jpg" ContentType="image/jpeg"/>
  <Override PartName="/ppt/media/image77.jpg" ContentType="image/jpeg"/>
  <Override PartName="/ppt/media/image79.jpg" ContentType="image/jpeg"/>
  <Override PartName="/ppt/media/image80.jpg" ContentType="image/jpeg"/>
  <Override PartName="/ppt/media/image81.jpg" ContentType="image/jpeg"/>
  <Override PartName="/ppt/media/image82.jpg" ContentType="image/jpeg"/>
  <Override PartName="/ppt/media/image83.jpg" ContentType="image/jpeg"/>
  <Override PartName="/ppt/media/image84.jpg" ContentType="image/jpeg"/>
  <Override PartName="/ppt/media/image87.jpg" ContentType="image/jpeg"/>
  <Override PartName="/ppt/media/image88.jpg" ContentType="image/jpeg"/>
  <Override PartName="/ppt/media/image89.jpg" ContentType="image/jpeg"/>
  <Override PartName="/ppt/media/image90.jpg" ContentType="image/jpeg"/>
  <Override PartName="/ppt/media/image91.jpg" ContentType="image/jpeg"/>
  <Override PartName="/ppt/media/image92.jpg" ContentType="image/jpeg"/>
  <Override PartName="/ppt/media/image93.jpg" ContentType="image/jpeg"/>
  <Override PartName="/ppt/media/image94.jpg" ContentType="image/jpeg"/>
  <Override PartName="/ppt/media/image95.jpg" ContentType="image/jpeg"/>
  <Override PartName="/ppt/media/image96.jpg" ContentType="image/jpeg"/>
  <Override PartName="/ppt/media/image97.jpg" ContentType="image/jpeg"/>
  <Override PartName="/ppt/media/image98.jpg" ContentType="image/jpeg"/>
  <Override PartName="/ppt/media/image99.jpg" ContentType="image/jpeg"/>
  <Override PartName="/ppt/media/image100.jpg" ContentType="image/jpeg"/>
  <Override PartName="/ppt/media/image101.jpg" ContentType="image/jpeg"/>
  <Override PartName="/ppt/media/image102.jpg" ContentType="image/jpeg"/>
  <Override PartName="/ppt/media/image103.jpg" ContentType="image/jpeg"/>
  <Override PartName="/ppt/media/image104.jpg" ContentType="image/jpeg"/>
  <Override PartName="/ppt/media/image105.jpg" ContentType="image/jpeg"/>
  <Override PartName="/ppt/media/image106.jpg" ContentType="image/jpeg"/>
  <Override PartName="/ppt/media/image107.jpg" ContentType="image/jpeg"/>
  <Override PartName="/ppt/media/image110.jpg" ContentType="image/jpeg"/>
  <Override PartName="/ppt/media/image112.jpg" ContentType="image/jpeg"/>
  <Override PartName="/ppt/media/image113.jpg" ContentType="image/jpeg"/>
  <Override PartName="/ppt/media/image114.jpg" ContentType="image/jpeg"/>
  <Override PartName="/ppt/media/image115.jpg" ContentType="image/jpeg"/>
  <Override PartName="/ppt/media/image116.jpg" ContentType="image/jpeg"/>
  <Override PartName="/ppt/media/image117.jpg" ContentType="image/jpeg"/>
  <Override PartName="/ppt/media/image118.jpg" ContentType="image/jpeg"/>
  <Override PartName="/ppt/media/image119.jpg" ContentType="image/jpeg"/>
  <Override PartName="/ppt/media/image120.jpg" ContentType="image/jpeg"/>
  <Override PartName="/ppt/media/image121.jpg" ContentType="image/jpeg"/>
  <Override PartName="/ppt/media/image122.jpg" ContentType="image/jpeg"/>
  <Override PartName="/ppt/media/image123.jpg" ContentType="image/jpeg"/>
  <Override PartName="/ppt/media/image124.jpg" ContentType="image/jpeg"/>
  <Override PartName="/ppt/media/image125.jpg" ContentType="image/jpeg"/>
  <Override PartName="/ppt/media/image126.jpg" ContentType="image/jpeg"/>
  <Override PartName="/ppt/media/image127.jpg" ContentType="image/jpeg"/>
  <Override PartName="/ppt/media/image128.jpg" ContentType="image/jpeg"/>
  <Override PartName="/ppt/media/image129.jpg" ContentType="image/jpeg"/>
  <Override PartName="/ppt/media/image130.jpg" ContentType="image/jpeg"/>
  <Override PartName="/ppt/media/image131.jpg" ContentType="image/jpeg"/>
  <Override PartName="/ppt/media/image132.jpg" ContentType="image/jpeg"/>
  <Override PartName="/ppt/media/image133.jpg" ContentType="image/jpeg"/>
  <Override PartName="/ppt/media/image134.jpg" ContentType="image/jpeg"/>
  <Override PartName="/ppt/media/image13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61" r:id="rId3"/>
    <p:sldId id="263" r:id="rId4"/>
    <p:sldId id="265" r:id="rId5"/>
    <p:sldId id="266" r:id="rId6"/>
    <p:sldId id="267" r:id="rId7"/>
    <p:sldId id="268" r:id="rId8"/>
    <p:sldId id="276" r:id="rId9"/>
    <p:sldId id="269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71" r:id="rId21"/>
    <p:sldId id="272" r:id="rId22"/>
    <p:sldId id="287" r:id="rId23"/>
    <p:sldId id="273" r:id="rId24"/>
    <p:sldId id="274" r:id="rId25"/>
    <p:sldId id="275" r:id="rId26"/>
    <p:sldId id="288" r:id="rId27"/>
    <p:sldId id="262" r:id="rId28"/>
    <p:sldId id="312" r:id="rId29"/>
    <p:sldId id="310" r:id="rId30"/>
    <p:sldId id="315" r:id="rId31"/>
    <p:sldId id="316" r:id="rId32"/>
    <p:sldId id="309" r:id="rId33"/>
    <p:sldId id="308" r:id="rId34"/>
    <p:sldId id="305" r:id="rId35"/>
    <p:sldId id="357" r:id="rId36"/>
    <p:sldId id="304" r:id="rId37"/>
    <p:sldId id="317" r:id="rId38"/>
    <p:sldId id="319" r:id="rId39"/>
    <p:sldId id="320" r:id="rId40"/>
    <p:sldId id="322" r:id="rId41"/>
    <p:sldId id="323" r:id="rId42"/>
    <p:sldId id="329" r:id="rId43"/>
    <p:sldId id="328" r:id="rId44"/>
    <p:sldId id="330" r:id="rId45"/>
    <p:sldId id="331" r:id="rId46"/>
    <p:sldId id="332" r:id="rId47"/>
    <p:sldId id="324" r:id="rId48"/>
    <p:sldId id="333" r:id="rId49"/>
    <p:sldId id="334" r:id="rId50"/>
    <p:sldId id="335" r:id="rId51"/>
    <p:sldId id="336" r:id="rId52"/>
    <p:sldId id="345" r:id="rId53"/>
    <p:sldId id="325" r:id="rId54"/>
    <p:sldId id="354" r:id="rId55"/>
    <p:sldId id="337" r:id="rId56"/>
    <p:sldId id="348" r:id="rId57"/>
    <p:sldId id="338" r:id="rId58"/>
    <p:sldId id="339" r:id="rId59"/>
    <p:sldId id="340" r:id="rId60"/>
    <p:sldId id="346" r:id="rId61"/>
    <p:sldId id="326" r:id="rId62"/>
    <p:sldId id="341" r:id="rId63"/>
    <p:sldId id="342" r:id="rId64"/>
    <p:sldId id="350" r:id="rId65"/>
    <p:sldId id="352" r:id="rId66"/>
    <p:sldId id="353" r:id="rId67"/>
    <p:sldId id="356" r:id="rId68"/>
    <p:sldId id="355" r:id="rId69"/>
    <p:sldId id="307" r:id="rId70"/>
    <p:sldId id="306" r:id="rId7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D29F2-3B33-41A9-BC72-DC709BB6B8BE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0AAC3-3114-4265-A781-C2D39F5E85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252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0AAC3-3114-4265-A781-C2D39F5E853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593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0AAC3-3114-4265-A781-C2D39F5E853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0512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8591D7-02A0-1B08-ABF1-C907B661C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643A63-AC06-2249-18E3-D8235DD2F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64A107-0684-CCA2-D1A2-01C631DEE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CB66BC-CDA4-3B14-358E-01E0E8440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3569B8-56D5-C642-2EBE-B9C4B5A8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99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1C6FF9-598C-A6AF-A638-F499E4D9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DFA1A27-4910-22F3-8399-94F225714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5EF38CF-30CE-A273-C2AD-09E5BD1A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2E5664-B459-6E5D-C87C-33BB8867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C27102-1076-6858-C194-A1DB9BCAC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38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48EE709-5780-DD69-805F-3E8716310A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F43E0FE-9BFB-B1D9-F1E6-C8EAEFD7E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7F8E0A-0FE8-8C24-0857-9CF06C9F0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9956FB-D700-0506-A3AF-F90FB4D17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4DBD14-036E-2866-0F0B-2B4FA960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537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E083B7-5843-59B6-8926-7A4CA857D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5A109B-50E5-86F5-98E5-846BECACE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BA2C1D-DFCE-A294-1566-48E5BE52C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23D3BD-24F0-8EE2-5833-C679E3B94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10F4FA-35C9-8892-CA96-A3905430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6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9BCE4-9BA3-C00F-61CF-42D554079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0F352B1-0C1D-9E4E-E5E4-D7C54E288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67464C-86C5-0910-E6FD-94F850FAE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ADB460-8D34-6443-9F49-FD71E30FD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ECFB01-CB64-F8EF-A4DF-353C5B98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5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02F697-C66D-291E-EDA6-A482B057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CDDE1D-AE04-7734-B3A2-2CA320065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B0F506-2D14-383C-4136-8F5C1AC2F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AB79663-60CA-CA8B-EF50-26EFA0103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E8BC22F-8927-5AE2-CE3E-D9B67716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8CA23F-2694-F14C-70AB-5E65B6743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130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FFCEBB-5491-1138-C6E0-5A30A0778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821E8F8-FDBD-466E-5A39-AF2BAE840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EEA7F1-1068-1747-36E4-333D6984A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C2DA7C4-0BB4-CA16-4106-DD8D2E59CA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E98D4C0-968D-733F-B78A-0E2E227CB6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5966296-2148-831B-A27B-1C65EBA5D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665680C-438A-3E81-45D1-E71D1E95F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D97647D-D069-9E37-95CA-15FC1CC7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956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0093CF-024A-7C6D-93CD-EF518583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BC983D-46E0-2B2F-3098-0E0AA596E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337DCE6-7D0B-7F52-DDC3-CCDB138B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D691DBA-B86C-1613-32E4-8DFC4F71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982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9FF530-C0BF-7F7C-C554-843245941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7192C83-874F-650D-25A3-0D8D4977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0647930-48CB-340A-0C4B-B5AB2A53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36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2120A-BB57-9BDF-4D98-3796786B2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0D9C4B-DF9C-E688-20F6-06CB1D46C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2F61FAD-A947-FA7D-E5E7-3C0CD1432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F8F4DA-62CB-1528-29DE-87862F46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B49523-9852-769E-B81F-B5570C8B1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8030453-8563-491E-7090-63021D9AB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363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E3713B-A70C-7864-1814-BA931B87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6704B5A-DF1A-801F-B117-B50C72D86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A5B7AE8-5951-1B69-EF77-40049EA7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AF3E282-0D09-18BB-F62A-3A675828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8E9EF3-DBFC-7F75-B6B3-710AC3E99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33A6A1-95BC-5AC6-6A05-97EE5151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56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836D574-CE57-0C33-6C4A-442D8DD42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1E39896-AAF4-A85B-0028-CD8D11DA0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184EBC-7CB6-AD39-A729-22E8BA4C35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01A8D-BA4D-4ABA-8861-F42EA705EB01}" type="datetimeFigureOut">
              <a:rPr lang="pl-PL" smtClean="0"/>
              <a:t>27.10.2024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E5E37C-B2FA-79EE-2638-74A027834C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E0EB6BB-DDDD-30C7-0026-84B80F286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67AD8-F78F-4AA3-9FC5-A9EAE90823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780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.jpeg"/><Relationship Id="rId7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Relationship Id="rId9" Type="http://schemas.openxmlformats.org/officeDocument/2006/relationships/image" Target="../media/image2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2.jpeg"/><Relationship Id="rId7" Type="http://schemas.openxmlformats.org/officeDocument/2006/relationships/image" Target="../media/image3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2.jpeg"/><Relationship Id="rId7" Type="http://schemas.openxmlformats.org/officeDocument/2006/relationships/image" Target="../media/image4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10" Type="http://schemas.openxmlformats.org/officeDocument/2006/relationships/image" Target="../media/image45.jpeg"/><Relationship Id="rId4" Type="http://schemas.openxmlformats.org/officeDocument/2006/relationships/image" Target="../media/image39.jpg"/><Relationship Id="rId9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2.jpeg"/><Relationship Id="rId7" Type="http://schemas.openxmlformats.org/officeDocument/2006/relationships/image" Target="../media/image6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2.jpeg"/><Relationship Id="rId7" Type="http://schemas.openxmlformats.org/officeDocument/2006/relationships/image" Target="../media/image6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jpeg"/><Relationship Id="rId4" Type="http://schemas.openxmlformats.org/officeDocument/2006/relationships/image" Target="../media/image77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2.jpeg"/><Relationship Id="rId7" Type="http://schemas.openxmlformats.org/officeDocument/2006/relationships/image" Target="../media/image8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7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g"/><Relationship Id="rId3" Type="http://schemas.openxmlformats.org/officeDocument/2006/relationships/image" Target="../media/image2.jpeg"/><Relationship Id="rId7" Type="http://schemas.openxmlformats.org/officeDocument/2006/relationships/image" Target="../media/image9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2.jpeg"/><Relationship Id="rId7" Type="http://schemas.openxmlformats.org/officeDocument/2006/relationships/image" Target="../media/image9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jpg"/><Relationship Id="rId5" Type="http://schemas.openxmlformats.org/officeDocument/2006/relationships/image" Target="../media/image94.jpg"/><Relationship Id="rId4" Type="http://schemas.openxmlformats.org/officeDocument/2006/relationships/image" Target="../media/image9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.jpg"/><Relationship Id="rId5" Type="http://schemas.openxmlformats.org/officeDocument/2006/relationships/image" Target="../media/image106.jpg"/><Relationship Id="rId4" Type="http://schemas.openxmlformats.org/officeDocument/2006/relationships/image" Target="../media/image105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0.jpg"/><Relationship Id="rId4" Type="http://schemas.openxmlformats.org/officeDocument/2006/relationships/image" Target="../media/image10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g"/><Relationship Id="rId3" Type="http://schemas.openxmlformats.org/officeDocument/2006/relationships/image" Target="../media/image2.jpeg"/><Relationship Id="rId7" Type="http://schemas.openxmlformats.org/officeDocument/2006/relationships/image" Target="../media/image1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jpg"/><Relationship Id="rId5" Type="http://schemas.openxmlformats.org/officeDocument/2006/relationships/image" Target="../media/image112.jpg"/><Relationship Id="rId4" Type="http://schemas.openxmlformats.org/officeDocument/2006/relationships/image" Target="../media/image11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jpg"/><Relationship Id="rId5" Type="http://schemas.openxmlformats.org/officeDocument/2006/relationships/image" Target="../media/image117.jpg"/><Relationship Id="rId4" Type="http://schemas.openxmlformats.org/officeDocument/2006/relationships/image" Target="../media/image116.jp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g"/><Relationship Id="rId3" Type="http://schemas.openxmlformats.org/officeDocument/2006/relationships/image" Target="../media/image2.jpeg"/><Relationship Id="rId7" Type="http://schemas.openxmlformats.org/officeDocument/2006/relationships/image" Target="../media/image1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jpg"/><Relationship Id="rId5" Type="http://schemas.openxmlformats.org/officeDocument/2006/relationships/image" Target="../media/image120.jpg"/><Relationship Id="rId4" Type="http://schemas.openxmlformats.org/officeDocument/2006/relationships/image" Target="../media/image119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jpg"/><Relationship Id="rId5" Type="http://schemas.openxmlformats.org/officeDocument/2006/relationships/image" Target="../media/image125.jpg"/><Relationship Id="rId4" Type="http://schemas.openxmlformats.org/officeDocument/2006/relationships/image" Target="../media/image124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jpg"/><Relationship Id="rId5" Type="http://schemas.openxmlformats.org/officeDocument/2006/relationships/image" Target="../media/image129.jpg"/><Relationship Id="rId4" Type="http://schemas.openxmlformats.org/officeDocument/2006/relationships/image" Target="../media/image128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jpg"/><Relationship Id="rId5" Type="http://schemas.openxmlformats.org/officeDocument/2006/relationships/image" Target="../media/image133.jpg"/><Relationship Id="rId4" Type="http://schemas.openxmlformats.org/officeDocument/2006/relationships/image" Target="../media/image132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394703C-604B-696C-53BE-12DF8C30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2700" marR="5080" algn="ctr">
              <a:lnSpc>
                <a:spcPts val="5210"/>
              </a:lnSpc>
              <a:spcBef>
                <a:spcPts val="635"/>
              </a:spcBef>
            </a:pPr>
            <a:r>
              <a:rPr lang="pl-PL" sz="4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Publiczna</a:t>
            </a:r>
            <a:r>
              <a:rPr lang="pl-PL" sz="4400" b="1" spc="215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pl-PL" sz="4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prezentacja</a:t>
            </a:r>
            <a:r>
              <a:rPr lang="pl-PL" sz="4400" b="1" spc="215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pl-PL" sz="4400" b="1" spc="-10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wyników autoewaluacji</a:t>
            </a:r>
            <a:br>
              <a:rPr lang="pl-PL" sz="4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</a:br>
            <a:r>
              <a:rPr lang="pl-PL" sz="4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„Szkoła</a:t>
            </a:r>
            <a:r>
              <a:rPr lang="pl-PL" sz="4400" b="1" spc="175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pl-PL" sz="4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Promująca</a:t>
            </a:r>
            <a:r>
              <a:rPr lang="pl-PL" sz="4400" b="1" spc="180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pl-PL" sz="4400" b="1" spc="-10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Zdrowie”</a:t>
            </a:r>
            <a:endParaRPr lang="pl-P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208A23A1-0FE4-0FAC-F286-8D0EA9D139D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33280" y="2677212"/>
            <a:ext cx="3343226" cy="3122621"/>
          </a:xfrm>
          <a:prstGeom prst="rect">
            <a:avLst/>
          </a:prstGeom>
        </p:spPr>
      </p:pic>
      <p:pic>
        <p:nvPicPr>
          <p:cNvPr id="7" name="Picture 6" descr="Zespół Szkół w Przegini">
            <a:extLst>
              <a:ext uri="{FF2B5EF4-FFF2-40B4-BE49-F238E27FC236}">
                <a16:creationId xmlns:a16="http://schemas.microsoft.com/office/drawing/2014/main" id="{6FC2E5B4-9FAB-FA0F-96EB-95E77A5B4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775" y="2447822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87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20" y="955551"/>
            <a:ext cx="9144000" cy="1338607"/>
          </a:xfrm>
        </p:spPr>
        <p:txBody>
          <a:bodyPr>
            <a:normAutofit/>
          </a:bodyPr>
          <a:lstStyle/>
          <a:p>
            <a:r>
              <a:rPr lang="pl-PL" sz="3200" b="1" spc="-10" dirty="0">
                <a:solidFill>
                  <a:srgbClr val="000000"/>
                </a:solidFill>
              </a:rPr>
              <a:t>Podsumowanie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wyników</a:t>
            </a:r>
            <a:r>
              <a:rPr lang="pl-PL" sz="3200" b="1" spc="-45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standardzie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drugim</a:t>
            </a:r>
            <a:endParaRPr lang="pl-PL" sz="3200" b="1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817" y="3136529"/>
            <a:ext cx="2052844" cy="2693922"/>
          </a:xfrm>
        </p:spPr>
        <p:txBody>
          <a:bodyPr>
            <a:normAutofit/>
          </a:bodyPr>
          <a:lstStyle/>
          <a:p>
            <a:pPr marL="590550" algn="l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2,9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1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Uczniowie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3171589" y="3098880"/>
            <a:ext cx="1758630" cy="111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5,0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15" dirty="0">
                <a:latin typeface="Calibri"/>
                <a:cs typeface="Calibri"/>
              </a:rPr>
              <a:t> </a:t>
            </a:r>
            <a:r>
              <a:rPr lang="pl-PL" spc="-10" dirty="0">
                <a:latin typeface="Calibri"/>
                <a:cs typeface="Calibri"/>
              </a:rPr>
              <a:t>Nauczyciele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5577896" y="3098880"/>
            <a:ext cx="1919344" cy="1384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2,7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2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Pracownicy niepedagogiczni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B3AD27-EBD7-A4D3-4E2F-06551016D855}"/>
              </a:ext>
            </a:extLst>
          </p:cNvPr>
          <p:cNvSpPr txBox="1"/>
          <p:nvPr/>
        </p:nvSpPr>
        <p:spPr>
          <a:xfrm>
            <a:off x="8353797" y="3098880"/>
            <a:ext cx="2225040" cy="1113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4,1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r>
              <a:rPr lang="pl-PL" sz="1800" dirty="0">
                <a:latin typeface="Calibri"/>
                <a:cs typeface="Calibri"/>
              </a:rPr>
              <a:t>4.</a:t>
            </a:r>
            <a:r>
              <a:rPr lang="pl-PL" sz="1800" spc="-2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Rodzice uczniów</a:t>
            </a: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202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636B1F-B40E-626A-7C23-5A4D2AA07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7840"/>
            <a:ext cx="9144000" cy="1172071"/>
          </a:xfrm>
        </p:spPr>
        <p:txBody>
          <a:bodyPr>
            <a:normAutofit fontScale="90000"/>
          </a:bodyPr>
          <a:lstStyle/>
          <a:p>
            <a:pPr algn="l"/>
            <a:r>
              <a:rPr lang="pl-PL" sz="2700" b="1" spc="-10" dirty="0">
                <a:latin typeface="Calibri"/>
                <a:cs typeface="Calibri"/>
              </a:rPr>
              <a:t>Podsumowanie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wyników</a:t>
            </a:r>
            <a:r>
              <a:rPr lang="pl-PL" sz="2700" b="1" spc="-45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standardzie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drugim</a:t>
            </a:r>
            <a:br>
              <a:rPr lang="pl-PL" sz="6000" dirty="0">
                <a:latin typeface="Calibri"/>
                <a:cs typeface="Calibri"/>
              </a:rPr>
            </a:b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BFF414C-D6DE-0A64-6854-B7939730B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5539"/>
            <a:ext cx="9144000" cy="3853285"/>
          </a:xfrm>
        </p:spPr>
        <p:txBody>
          <a:bodyPr>
            <a:normAutofit/>
          </a:bodyPr>
          <a:lstStyle/>
          <a:p>
            <a:pPr algn="l"/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Średnia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liczba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punktów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standardu</a:t>
            </a:r>
            <a:r>
              <a:rPr lang="pl-PL" sz="24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drugiego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wszystkich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badanych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grup: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3600" b="0" spc="-20" dirty="0">
                <a:solidFill>
                  <a:srgbClr val="000000"/>
                </a:solidFill>
                <a:latin typeface="Calibri"/>
                <a:cs typeface="Calibri"/>
              </a:rPr>
              <a:t>3,7</a:t>
            </a:r>
          </a:p>
          <a:p>
            <a:pPr algn="l"/>
            <a:endParaRPr lang="pl-PL" sz="3600" spc="-20" dirty="0"/>
          </a:p>
          <a:p>
            <a:pPr algn="l"/>
            <a:r>
              <a:rPr lang="pl-PL"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</a:t>
            </a:r>
            <a:r>
              <a:rPr lang="pl-PL"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priorytetowy:</a:t>
            </a:r>
            <a:endParaRPr lang="pl-PL" sz="2400" dirty="0">
              <a:latin typeface="Calibri"/>
              <a:cs typeface="Calibri"/>
            </a:endParaRPr>
          </a:p>
          <a:p>
            <a:pPr algn="l"/>
            <a:r>
              <a:rPr lang="pl-PL" sz="3600" spc="-20" dirty="0">
                <a:solidFill>
                  <a:schemeClr val="accent6">
                    <a:lumMod val="75000"/>
                  </a:schemeClr>
                </a:solidFill>
              </a:rPr>
              <a:t>Wspieranie relacji rówieśniczych wśród dzieci zapobiegające wykluczeniu oraz włączanie pracowników niepedagogicznych w życie szkoły.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66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FA6133-52C2-0F91-54FD-F7B92C34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027253"/>
          </a:xfrm>
        </p:spPr>
        <p:txBody>
          <a:bodyPr>
            <a:normAutofit/>
          </a:bodyPr>
          <a:lstStyle/>
          <a:p>
            <a:r>
              <a:rPr lang="pl-PL" sz="5400" b="0" spc="-40" dirty="0">
                <a:solidFill>
                  <a:srgbClr val="000000"/>
                </a:solidFill>
                <a:latin typeface="Calibri"/>
                <a:cs typeface="Calibri"/>
              </a:rPr>
              <a:t>STANDARD</a:t>
            </a:r>
            <a:r>
              <a:rPr lang="pl-PL" sz="5400" b="0" spc="-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5400" b="0" spc="-10" dirty="0">
                <a:solidFill>
                  <a:srgbClr val="000000"/>
                </a:solidFill>
                <a:latin typeface="Calibri"/>
                <a:cs typeface="Calibri"/>
              </a:rPr>
              <a:t>TRZECI</a:t>
            </a:r>
            <a:endParaRPr lang="pl-PL" sz="54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AF77C0B-9659-36A4-B7BC-8FC4891A2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08617"/>
            <a:ext cx="9144000" cy="2277901"/>
          </a:xfrm>
        </p:spPr>
        <p:txBody>
          <a:bodyPr>
            <a:no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lang="pl-PL" sz="2800" dirty="0">
                <a:latin typeface="Calibri"/>
                <a:cs typeface="Calibri"/>
              </a:rPr>
              <a:t>„Szkoła</a:t>
            </a:r>
            <a:r>
              <a:rPr lang="pl-PL" sz="2800" spc="-10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realizuje</a:t>
            </a:r>
            <a:r>
              <a:rPr lang="pl-PL" sz="2800" spc="-10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edukację</a:t>
            </a:r>
            <a:r>
              <a:rPr lang="pl-PL" sz="2800" spc="-11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zdrowotną</a:t>
            </a:r>
            <a:r>
              <a:rPr lang="pl-PL" sz="2800" spc="-11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10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program</a:t>
            </a:r>
            <a:r>
              <a:rPr lang="pl-PL" sz="2800" spc="-10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profilaktyki</a:t>
            </a:r>
            <a:r>
              <a:rPr lang="pl-PL" sz="2800" spc="70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dla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spc="-25" dirty="0">
                <a:latin typeface="Calibri"/>
                <a:cs typeface="Calibri"/>
              </a:rPr>
              <a:t>uczniów,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nauczycieli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innych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spc="-20" dirty="0">
                <a:latin typeface="Calibri"/>
                <a:cs typeface="Calibri"/>
              </a:rPr>
              <a:t>pracowników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szkoły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oraz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spc="-20" dirty="0">
                <a:latin typeface="Calibri"/>
                <a:cs typeface="Calibri"/>
              </a:rPr>
              <a:t>dąży </a:t>
            </a:r>
            <a:r>
              <a:rPr lang="pl-PL" sz="2800" dirty="0">
                <a:latin typeface="Calibri"/>
                <a:cs typeface="Calibri"/>
              </a:rPr>
              <a:t>do</a:t>
            </a:r>
            <a:r>
              <a:rPr lang="pl-PL" sz="2800" spc="-5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poprawy</a:t>
            </a:r>
            <a:r>
              <a:rPr lang="pl-PL" sz="2800" spc="-5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skuteczności</a:t>
            </a:r>
            <a:r>
              <a:rPr lang="pl-PL" sz="2800" spc="-5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działań</a:t>
            </a:r>
            <a:r>
              <a:rPr lang="pl-PL" sz="2800" spc="-4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w</a:t>
            </a:r>
            <a:r>
              <a:rPr lang="pl-PL" sz="2800" spc="-5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tym</a:t>
            </a:r>
            <a:r>
              <a:rPr lang="pl-PL" sz="2800" spc="-5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zakresie.”</a:t>
            </a:r>
            <a:endParaRPr lang="pl-PL" sz="2800" dirty="0">
              <a:latin typeface="Calibri"/>
              <a:cs typeface="Calibri"/>
            </a:endParaRP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791792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4BDFB67-4263-8392-8339-E59ABA5C88D8}"/>
              </a:ext>
            </a:extLst>
          </p:cNvPr>
          <p:cNvSpPr txBox="1"/>
          <p:nvPr/>
        </p:nvSpPr>
        <p:spPr>
          <a:xfrm>
            <a:off x="4622983" y="12091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Wymiary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(III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standard)</a:t>
            </a:r>
            <a:endParaRPr lang="pl-PL" sz="24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71863F6-C012-CDFC-E868-9873FE6AE842}"/>
              </a:ext>
            </a:extLst>
          </p:cNvPr>
          <p:cNvSpPr txBox="1"/>
          <p:nvPr/>
        </p:nvSpPr>
        <p:spPr>
          <a:xfrm>
            <a:off x="960120" y="2616609"/>
            <a:ext cx="9395460" cy="245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Realizacja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edukacji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zdrowotnej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zgodna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z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podstawą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programową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kształcenia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ogólnego.</a:t>
            </a:r>
            <a:endParaRPr lang="pl-PL" sz="2000" dirty="0">
              <a:latin typeface="Calibri"/>
              <a:cs typeface="Calibri"/>
            </a:endParaRPr>
          </a:p>
          <a:p>
            <a:pPr marL="355600" marR="365760" indent="-342900">
              <a:lnSpc>
                <a:spcPct val="102200"/>
              </a:lnSpc>
              <a:spcBef>
                <a:spcPts val="2085"/>
              </a:spcBef>
              <a:buAutoNum type="arabicPeriod"/>
              <a:tabLst>
                <a:tab pos="355600" algn="l"/>
              </a:tabLst>
            </a:pPr>
            <a:r>
              <a:rPr lang="pl-PL" sz="2000" dirty="0">
                <a:latin typeface="Calibri"/>
                <a:cs typeface="Calibri"/>
              </a:rPr>
              <a:t>Aktywny</a:t>
            </a:r>
            <a:r>
              <a:rPr lang="pl-PL" sz="2000" spc="-6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udział</a:t>
            </a:r>
            <a:r>
              <a:rPr lang="pl-PL" sz="2000" spc="-5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uczniów</a:t>
            </a:r>
            <a:r>
              <a:rPr lang="pl-PL" sz="2000" spc="-6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w</a:t>
            </a:r>
            <a:r>
              <a:rPr lang="pl-PL" sz="2000" spc="-5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procesie</a:t>
            </a:r>
            <a:r>
              <a:rPr lang="pl-PL" sz="2000" spc="-5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edukacji</a:t>
            </a:r>
            <a:r>
              <a:rPr lang="pl-PL" sz="2000" spc="-5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zdrowotnej,</a:t>
            </a:r>
            <a:r>
              <a:rPr lang="pl-PL" sz="2000" spc="-6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współpraca</a:t>
            </a:r>
            <a:r>
              <a:rPr lang="pl-PL" sz="2000" spc="-5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z</a:t>
            </a:r>
            <a:r>
              <a:rPr lang="pl-PL" sz="2000" spc="-6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rodzicami</a:t>
            </a:r>
            <a:r>
              <a:rPr lang="pl-PL" sz="2000" spc="-55" dirty="0">
                <a:latin typeface="Calibri"/>
                <a:cs typeface="Calibri"/>
              </a:rPr>
              <a:t> </a:t>
            </a:r>
            <a:r>
              <a:rPr lang="pl-PL" sz="2000" spc="-50" dirty="0">
                <a:latin typeface="Calibri"/>
                <a:cs typeface="Calibri"/>
              </a:rPr>
              <a:t>i </a:t>
            </a:r>
            <a:r>
              <a:rPr lang="pl-PL" sz="2000" dirty="0">
                <a:latin typeface="Calibri"/>
                <a:cs typeface="Calibri"/>
              </a:rPr>
              <a:t>społecznością</a:t>
            </a:r>
            <a:r>
              <a:rPr lang="pl-PL" sz="2000" spc="-10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lokalną.</a:t>
            </a: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40"/>
              </a:spcBef>
              <a:buAutoNum type="arabicPeriod"/>
              <a:tabLst>
                <a:tab pos="354965" algn="l"/>
              </a:tabLst>
            </a:pPr>
            <a:r>
              <a:rPr lang="pl-PL" sz="2000" dirty="0">
                <a:latin typeface="Calibri"/>
                <a:cs typeface="Calibri"/>
              </a:rPr>
              <a:t>Działania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dla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poprawy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jakości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i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skuteczności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edukacji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zdrowotnej.</a:t>
            </a: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35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Edukacja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zdrowotna</a:t>
            </a:r>
            <a:r>
              <a:rPr lang="pl-PL" sz="2000" spc="-3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nauczycieli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i</a:t>
            </a:r>
            <a:r>
              <a:rPr lang="pl-PL" sz="2000" spc="-3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innych</a:t>
            </a:r>
            <a:r>
              <a:rPr lang="pl-PL" sz="2000" spc="-35" dirty="0">
                <a:latin typeface="Calibri"/>
                <a:cs typeface="Calibri"/>
              </a:rPr>
              <a:t> </a:t>
            </a:r>
            <a:r>
              <a:rPr lang="pl-PL" sz="2000" spc="-20" dirty="0">
                <a:latin typeface="Calibri"/>
                <a:cs typeface="Calibri"/>
              </a:rPr>
              <a:t>pracowników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szkoły.</a:t>
            </a:r>
            <a:endParaRPr lang="pl-PL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3405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343" y="853908"/>
            <a:ext cx="9144000" cy="1338607"/>
          </a:xfrm>
        </p:spPr>
        <p:txBody>
          <a:bodyPr>
            <a:normAutofit/>
          </a:bodyPr>
          <a:lstStyle/>
          <a:p>
            <a:pPr algn="l"/>
            <a:r>
              <a:rPr lang="pl-PL" sz="3200" b="1" spc="-10" dirty="0">
                <a:solidFill>
                  <a:srgbClr val="000000"/>
                </a:solidFill>
              </a:rPr>
              <a:t>Podsumowanie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wyników</a:t>
            </a:r>
            <a:r>
              <a:rPr lang="pl-PL" sz="3200" b="1" spc="-45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standardzie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trzecim</a:t>
            </a:r>
            <a:endParaRPr lang="pl-PL" sz="3200" b="1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36" y="2601807"/>
            <a:ext cx="1948640" cy="2693922"/>
          </a:xfrm>
        </p:spPr>
        <p:txBody>
          <a:bodyPr>
            <a:normAutofit/>
          </a:bodyPr>
          <a:lstStyle/>
          <a:p>
            <a:pPr marL="590550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4,8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2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Realizacja</a:t>
            </a:r>
            <a:r>
              <a:rPr lang="pl-PL" sz="1600" spc="-2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edukacji zdrowotnej</a:t>
            </a:r>
            <a:r>
              <a:rPr lang="pl-PL" sz="1600" spc="-70" dirty="0">
                <a:latin typeface="Calibri"/>
                <a:cs typeface="Calibri"/>
              </a:rPr>
              <a:t> </a:t>
            </a:r>
            <a:r>
              <a:rPr lang="pl-PL" sz="1600" dirty="0">
                <a:latin typeface="Calibri"/>
                <a:cs typeface="Calibri"/>
              </a:rPr>
              <a:t>zgodnie</a:t>
            </a:r>
            <a:r>
              <a:rPr lang="pl-PL" sz="1600" spc="-60" dirty="0">
                <a:latin typeface="Calibri"/>
                <a:cs typeface="Calibri"/>
              </a:rPr>
              <a:t> </a:t>
            </a:r>
            <a:r>
              <a:rPr lang="pl-PL" sz="1600" spc="-50" dirty="0">
                <a:latin typeface="Calibri"/>
                <a:cs typeface="Calibri"/>
              </a:rPr>
              <a:t>z </a:t>
            </a:r>
            <a:r>
              <a:rPr lang="pl-PL" sz="1600" spc="-10" dirty="0">
                <a:latin typeface="Calibri"/>
                <a:cs typeface="Calibri"/>
              </a:rPr>
              <a:t>podstawą</a:t>
            </a:r>
            <a:r>
              <a:rPr lang="pl-PL" sz="1600" spc="-6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programową kształcenia ogólnego.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3258770" y="2601807"/>
            <a:ext cx="2052844" cy="3052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4,0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8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Aktywny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udział </a:t>
            </a:r>
            <a:r>
              <a:rPr lang="pl-PL" sz="1800" dirty="0">
                <a:latin typeface="Calibri"/>
                <a:cs typeface="Calibri"/>
              </a:rPr>
              <a:t>uczniów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w</a:t>
            </a:r>
            <a:r>
              <a:rPr lang="pl-PL" sz="1800" spc="-4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procesie </a:t>
            </a:r>
            <a:r>
              <a:rPr lang="pl-PL" sz="1800" dirty="0">
                <a:latin typeface="Calibri"/>
                <a:cs typeface="Calibri"/>
              </a:rPr>
              <a:t>edukacji</a:t>
            </a:r>
            <a:r>
              <a:rPr lang="pl-PL" sz="1800" spc="-8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zdrowotnej, współpraca</a:t>
            </a:r>
            <a:r>
              <a:rPr lang="pl-PL" sz="1800" spc="-30" dirty="0">
                <a:latin typeface="Calibri"/>
                <a:cs typeface="Calibri"/>
              </a:rPr>
              <a:t> </a:t>
            </a:r>
            <a:r>
              <a:rPr lang="pl-PL" sz="1800" spc="-50" dirty="0">
                <a:latin typeface="Calibri"/>
                <a:cs typeface="Calibri"/>
              </a:rPr>
              <a:t>z </a:t>
            </a:r>
            <a:r>
              <a:rPr lang="pl-PL" sz="1800" dirty="0">
                <a:latin typeface="Calibri"/>
                <a:cs typeface="Calibri"/>
              </a:rPr>
              <a:t>rodzicami</a:t>
            </a:r>
            <a:r>
              <a:rPr lang="pl-PL" sz="1800" spc="-90" dirty="0">
                <a:latin typeface="Calibri"/>
                <a:cs typeface="Calibri"/>
              </a:rPr>
              <a:t> </a:t>
            </a:r>
            <a:r>
              <a:rPr lang="pl-PL" sz="1800" spc="-50" dirty="0">
                <a:latin typeface="Calibri"/>
                <a:cs typeface="Calibri"/>
              </a:rPr>
              <a:t>i </a:t>
            </a:r>
            <a:r>
              <a:rPr lang="pl-PL" sz="1800" dirty="0">
                <a:latin typeface="Calibri"/>
                <a:cs typeface="Calibri"/>
              </a:rPr>
              <a:t>społecznością</a:t>
            </a:r>
            <a:r>
              <a:rPr lang="pl-PL" sz="1800" spc="-10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lokalną.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6096000" y="2573536"/>
            <a:ext cx="2155014" cy="1933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5,0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3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Działania</a:t>
            </a:r>
            <a:r>
              <a:rPr lang="pl-PL" sz="1800" spc="-3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dla</a:t>
            </a:r>
            <a:r>
              <a:rPr lang="pl-PL" sz="1800" spc="-2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poprawy </a:t>
            </a:r>
            <a:r>
              <a:rPr lang="pl-PL" sz="1800" dirty="0">
                <a:latin typeface="Calibri"/>
                <a:cs typeface="Calibri"/>
              </a:rPr>
              <a:t>jakości</a:t>
            </a:r>
            <a:r>
              <a:rPr lang="pl-PL" sz="1800" spc="-5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i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skuteczności </a:t>
            </a:r>
            <a:r>
              <a:rPr lang="pl-PL" sz="1800" dirty="0">
                <a:latin typeface="Calibri"/>
                <a:cs typeface="Calibri"/>
              </a:rPr>
              <a:t>edukacji</a:t>
            </a:r>
            <a:r>
              <a:rPr lang="pl-PL" sz="1800" spc="-9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zdrowotnej.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B3AD27-EBD7-A4D3-4E2F-06551016D855}"/>
              </a:ext>
            </a:extLst>
          </p:cNvPr>
          <p:cNvSpPr txBox="1"/>
          <p:nvPr/>
        </p:nvSpPr>
        <p:spPr>
          <a:xfrm>
            <a:off x="8907132" y="2601807"/>
            <a:ext cx="1895985" cy="290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4,0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100400"/>
              </a:lnSpc>
              <a:spcBef>
                <a:spcPts val="1015"/>
              </a:spcBef>
            </a:pPr>
            <a:r>
              <a:rPr lang="pl-PL" sz="1800" dirty="0">
                <a:latin typeface="Calibri"/>
                <a:cs typeface="Calibri"/>
              </a:rPr>
              <a:t>4.</a:t>
            </a:r>
            <a:r>
              <a:rPr lang="pl-PL" sz="1800" spc="-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Edukacja zdrowotna</a:t>
            </a:r>
            <a:r>
              <a:rPr lang="pl-PL" sz="1800" spc="-7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nauczycieli </a:t>
            </a:r>
            <a:r>
              <a:rPr lang="pl-PL" sz="1800" dirty="0">
                <a:latin typeface="Calibri"/>
                <a:cs typeface="Calibri"/>
              </a:rPr>
              <a:t>i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innych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pracowników szkoły.</a:t>
            </a:r>
            <a:endParaRPr lang="pl-PL" sz="18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915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636B1F-B40E-626A-7C23-5A4D2AA07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7840"/>
            <a:ext cx="9144000" cy="1172071"/>
          </a:xfrm>
        </p:spPr>
        <p:txBody>
          <a:bodyPr>
            <a:normAutofit fontScale="90000"/>
          </a:bodyPr>
          <a:lstStyle/>
          <a:p>
            <a:pPr algn="l"/>
            <a:r>
              <a:rPr lang="pl-PL" sz="2700" b="1" spc="-10" dirty="0">
                <a:latin typeface="Calibri"/>
                <a:cs typeface="Calibri"/>
              </a:rPr>
              <a:t>Podsumowanie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wyników</a:t>
            </a:r>
            <a:r>
              <a:rPr lang="pl-PL" sz="2700" b="1" spc="-45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standardzie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trzecim</a:t>
            </a:r>
            <a:br>
              <a:rPr lang="pl-PL" sz="6000" dirty="0">
                <a:latin typeface="Calibri"/>
                <a:cs typeface="Calibri"/>
              </a:rPr>
            </a:b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BFF414C-D6DE-0A64-6854-B7939730B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5540"/>
            <a:ext cx="9144000" cy="2842260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Średnia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liczba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punktów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standardu</a:t>
            </a:r>
            <a:r>
              <a:rPr lang="pl-PL" sz="24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pc="-10" dirty="0">
                <a:solidFill>
                  <a:srgbClr val="000000"/>
                </a:solidFill>
                <a:latin typeface="Calibri"/>
                <a:cs typeface="Calibri"/>
              </a:rPr>
              <a:t>trzeciego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wszystkich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badanych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grup: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3600" b="0" spc="-80" dirty="0">
                <a:solidFill>
                  <a:srgbClr val="000000"/>
                </a:solidFill>
                <a:latin typeface="Calibri"/>
                <a:cs typeface="Calibri"/>
              </a:rPr>
              <a:t>4,5</a:t>
            </a:r>
          </a:p>
          <a:p>
            <a:pPr algn="l"/>
            <a:endParaRPr lang="pl-PL" sz="3600" spc="-20" dirty="0"/>
          </a:p>
          <a:p>
            <a:pPr algn="l"/>
            <a:r>
              <a:rPr lang="pl-PL"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</a:t>
            </a:r>
            <a:r>
              <a:rPr lang="pl-PL"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priorytetowy:</a:t>
            </a:r>
            <a:endParaRPr lang="pl-PL" sz="2400" dirty="0">
              <a:latin typeface="Calibri"/>
              <a:cs typeface="Calibri"/>
            </a:endParaRPr>
          </a:p>
          <a:p>
            <a:pPr algn="l"/>
            <a:r>
              <a:rPr lang="pl-PL" sz="3600" spc="-20" dirty="0">
                <a:solidFill>
                  <a:schemeClr val="accent6">
                    <a:lumMod val="75000"/>
                  </a:schemeClr>
                </a:solidFill>
              </a:rPr>
              <a:t>Organizowanie szkoleń dla pracowników niepedagogicznych.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40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FA6133-52C2-0F91-54FD-F7B92C34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027253"/>
          </a:xfrm>
        </p:spPr>
        <p:txBody>
          <a:bodyPr>
            <a:normAutofit/>
          </a:bodyPr>
          <a:lstStyle/>
          <a:p>
            <a:r>
              <a:rPr lang="pl-PL" sz="5400" b="0" spc="-40" dirty="0">
                <a:solidFill>
                  <a:srgbClr val="000000"/>
                </a:solidFill>
                <a:latin typeface="Calibri"/>
                <a:cs typeface="Calibri"/>
              </a:rPr>
              <a:t>STANDARD</a:t>
            </a:r>
            <a:r>
              <a:rPr lang="pl-PL" sz="5400" b="0" spc="-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5400" b="0" spc="-10" dirty="0">
                <a:solidFill>
                  <a:srgbClr val="000000"/>
                </a:solidFill>
                <a:latin typeface="Calibri"/>
                <a:cs typeface="Calibri"/>
              </a:rPr>
              <a:t>CZWARTY</a:t>
            </a:r>
            <a:endParaRPr lang="pl-PL" sz="54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AF77C0B-9659-36A4-B7BC-8FC4891A2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08617"/>
            <a:ext cx="9144000" cy="2277901"/>
          </a:xfrm>
        </p:spPr>
        <p:txBody>
          <a:bodyPr>
            <a:no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lang="pl-PL" sz="2800" spc="-20" dirty="0">
                <a:latin typeface="Calibri"/>
                <a:cs typeface="Calibri"/>
              </a:rPr>
              <a:t>„</a:t>
            </a:r>
            <a:r>
              <a:rPr lang="pl-PL" sz="2800" spc="-22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Warunki</a:t>
            </a:r>
            <a:r>
              <a:rPr lang="pl-PL" sz="2800" spc="-13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oraz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organizacja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nauki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pracy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sprzyjają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zdrowiu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spc="-50" dirty="0">
                <a:latin typeface="Calibri"/>
                <a:cs typeface="Calibri"/>
              </a:rPr>
              <a:t>i </a:t>
            </a:r>
            <a:r>
              <a:rPr lang="pl-PL" sz="2800" dirty="0">
                <a:latin typeface="Calibri"/>
                <a:cs typeface="Calibri"/>
              </a:rPr>
              <a:t>dobremu</a:t>
            </a:r>
            <a:r>
              <a:rPr lang="pl-PL" sz="2800" spc="-8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samopoczuciu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spc="-25" dirty="0">
                <a:latin typeface="Calibri"/>
                <a:cs typeface="Calibri"/>
              </a:rPr>
              <a:t>uczniów,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nauczycieli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innych </a:t>
            </a:r>
            <a:r>
              <a:rPr lang="pl-PL" sz="2800" spc="-20" dirty="0">
                <a:latin typeface="Calibri"/>
                <a:cs typeface="Calibri"/>
              </a:rPr>
              <a:t>pracowników</a:t>
            </a:r>
            <a:r>
              <a:rPr lang="pl-PL" sz="2800" spc="-6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szkoły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oraz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współpracy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z</a:t>
            </a:r>
            <a:r>
              <a:rPr lang="pl-PL" sz="2800" spc="-6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rodzicami.”</a:t>
            </a:r>
            <a:endParaRPr lang="pl-PL" sz="2800" dirty="0">
              <a:latin typeface="Calibri"/>
              <a:cs typeface="Calibri"/>
            </a:endParaRP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836947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4BDFB67-4263-8392-8339-E59ABA5C88D8}"/>
              </a:ext>
            </a:extLst>
          </p:cNvPr>
          <p:cNvSpPr txBox="1"/>
          <p:nvPr/>
        </p:nvSpPr>
        <p:spPr>
          <a:xfrm>
            <a:off x="4717252" y="97827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Wymiary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(IV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standard)</a:t>
            </a:r>
            <a:endParaRPr lang="pl-PL" sz="24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71863F6-C012-CDFC-E868-9873FE6AE842}"/>
              </a:ext>
            </a:extLst>
          </p:cNvPr>
          <p:cNvSpPr txBox="1"/>
          <p:nvPr/>
        </p:nvSpPr>
        <p:spPr>
          <a:xfrm>
            <a:off x="941266" y="2569475"/>
            <a:ext cx="939546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Wybrane</a:t>
            </a:r>
            <a:r>
              <a:rPr lang="pl-PL" sz="2000" spc="-3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pomieszczenia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i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wyposażenie</a:t>
            </a:r>
            <a:r>
              <a:rPr lang="pl-PL" sz="2000" spc="-3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szkoły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oraz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organizacja</a:t>
            </a:r>
            <a:r>
              <a:rPr lang="pl-PL" sz="2000" spc="-3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pracy.</a:t>
            </a: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35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Czystość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szkoły.</a:t>
            </a: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Organizacja</a:t>
            </a:r>
            <a:r>
              <a:rPr lang="pl-PL" sz="2000" spc="-6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przerw</a:t>
            </a:r>
            <a:r>
              <a:rPr lang="pl-PL" sz="2000" spc="-6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międzylekcyjnych.</a:t>
            </a: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35"/>
              </a:spcBef>
              <a:buAutoNum type="arabicPeriod"/>
              <a:tabLst>
                <a:tab pos="354965" algn="l"/>
              </a:tabLst>
            </a:pPr>
            <a:r>
              <a:rPr lang="pl-PL" sz="2000" spc="-10" dirty="0">
                <a:latin typeface="Calibri"/>
                <a:cs typeface="Calibri"/>
              </a:rPr>
              <a:t>Wychowanie</a:t>
            </a:r>
            <a:r>
              <a:rPr lang="pl-PL" sz="2000" spc="-7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fizyczne</a:t>
            </a:r>
            <a:r>
              <a:rPr lang="pl-PL" sz="2000" spc="-7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oraz</a:t>
            </a:r>
            <a:r>
              <a:rPr lang="pl-PL" sz="2000" spc="-7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aktywność</a:t>
            </a:r>
            <a:r>
              <a:rPr lang="pl-PL" sz="2000" spc="-7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fizyczna</a:t>
            </a:r>
            <a:r>
              <a:rPr lang="pl-PL" sz="2000" spc="-7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członków</a:t>
            </a:r>
            <a:r>
              <a:rPr lang="pl-PL" sz="2000" spc="-75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społeczności</a:t>
            </a:r>
            <a:r>
              <a:rPr lang="pl-PL" sz="2000" spc="-80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szkolnej.</a:t>
            </a:r>
            <a:endParaRPr lang="pl-PL"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lang="pl-PL" sz="20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lang="pl-PL" sz="2000" dirty="0">
                <a:latin typeface="Calibri"/>
                <a:cs typeface="Calibri"/>
              </a:rPr>
              <a:t>Żywienie</a:t>
            </a:r>
            <a:r>
              <a:rPr lang="pl-PL" sz="2000" spc="-40" dirty="0">
                <a:latin typeface="Calibri"/>
                <a:cs typeface="Calibri"/>
              </a:rPr>
              <a:t> </a:t>
            </a:r>
            <a:r>
              <a:rPr lang="pl-PL" sz="2000" dirty="0">
                <a:latin typeface="Calibri"/>
                <a:cs typeface="Calibri"/>
              </a:rPr>
              <a:t>w</a:t>
            </a:r>
            <a:r>
              <a:rPr lang="pl-PL" sz="2000" spc="-45" dirty="0">
                <a:latin typeface="Calibri"/>
                <a:cs typeface="Calibri"/>
              </a:rPr>
              <a:t> </a:t>
            </a:r>
            <a:r>
              <a:rPr lang="pl-PL" sz="2000" spc="-10" dirty="0">
                <a:latin typeface="Calibri"/>
                <a:cs typeface="Calibri"/>
              </a:rPr>
              <a:t>szkole.</a:t>
            </a:r>
            <a:endParaRPr lang="pl-PL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227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966" y="853908"/>
            <a:ext cx="9144000" cy="1338607"/>
          </a:xfrm>
        </p:spPr>
        <p:txBody>
          <a:bodyPr>
            <a:normAutofit/>
          </a:bodyPr>
          <a:lstStyle/>
          <a:p>
            <a:pPr algn="l"/>
            <a:r>
              <a:rPr lang="pl-PL" sz="3200" b="1" spc="-10" dirty="0">
                <a:solidFill>
                  <a:srgbClr val="000000"/>
                </a:solidFill>
              </a:rPr>
              <a:t>Podsumowanie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wyników</a:t>
            </a:r>
            <a:r>
              <a:rPr lang="pl-PL" sz="3200" b="1" spc="-45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standardzie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czwartym</a:t>
            </a:r>
            <a:endParaRPr lang="pl-PL" sz="3200" b="1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513" y="2778550"/>
            <a:ext cx="2052844" cy="2693922"/>
          </a:xfrm>
        </p:spPr>
        <p:txBody>
          <a:bodyPr>
            <a:normAutofit/>
          </a:bodyPr>
          <a:lstStyle/>
          <a:p>
            <a:pPr marL="590550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4,9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Wybrane pomieszczenia</a:t>
            </a:r>
            <a:r>
              <a:rPr lang="pl-PL" sz="1600" spc="-75" dirty="0">
                <a:latin typeface="Calibri"/>
                <a:cs typeface="Calibri"/>
              </a:rPr>
              <a:t> </a:t>
            </a:r>
            <a:r>
              <a:rPr lang="pl-PL" sz="1600" spc="-50" dirty="0">
                <a:latin typeface="Calibri"/>
                <a:cs typeface="Calibri"/>
              </a:rPr>
              <a:t>i </a:t>
            </a:r>
            <a:r>
              <a:rPr lang="pl-PL" sz="1600" spc="-10" dirty="0">
                <a:latin typeface="Calibri"/>
                <a:cs typeface="Calibri"/>
              </a:rPr>
              <a:t>wyposażenie szkoły</a:t>
            </a:r>
            <a:r>
              <a:rPr lang="pl-PL" sz="1600" spc="-55" dirty="0">
                <a:latin typeface="Calibri"/>
                <a:cs typeface="Calibri"/>
              </a:rPr>
              <a:t> </a:t>
            </a:r>
            <a:r>
              <a:rPr lang="pl-PL" sz="1600" spc="-20" dirty="0">
                <a:latin typeface="Calibri"/>
                <a:cs typeface="Calibri"/>
              </a:rPr>
              <a:t>oraz </a:t>
            </a:r>
            <a:r>
              <a:rPr lang="pl-PL" sz="1600" spc="-10" dirty="0">
                <a:latin typeface="Calibri"/>
                <a:cs typeface="Calibri"/>
              </a:rPr>
              <a:t>organizacja</a:t>
            </a:r>
            <a:r>
              <a:rPr lang="pl-PL" sz="1600" spc="-65" dirty="0">
                <a:latin typeface="Calibri"/>
                <a:cs typeface="Calibri"/>
              </a:rPr>
              <a:t> </a:t>
            </a:r>
            <a:r>
              <a:rPr lang="pl-PL" sz="1600" spc="-25" dirty="0">
                <a:latin typeface="Calibri"/>
                <a:cs typeface="Calibri"/>
              </a:rPr>
              <a:t>pracy</a:t>
            </a:r>
            <a:r>
              <a:rPr lang="pl-PL" sz="1600" spc="-10" dirty="0">
                <a:latin typeface="Calibri"/>
                <a:cs typeface="Calibri"/>
              </a:rPr>
              <a:t>.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3023862" y="2801534"/>
            <a:ext cx="2052844" cy="1113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3,7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8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Czystość szkoły.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5228958" y="2785678"/>
            <a:ext cx="2253303" cy="1384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3,7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30" dirty="0">
                <a:latin typeface="Calibri"/>
                <a:cs typeface="Calibri"/>
              </a:rPr>
              <a:t> </a:t>
            </a:r>
            <a:r>
              <a:rPr lang="pl-PL" spc="-30" dirty="0">
                <a:latin typeface="Calibri"/>
                <a:cs typeface="Calibri"/>
              </a:rPr>
              <a:t>Organizacja przerw międzylekcyjnych.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B3AD27-EBD7-A4D3-4E2F-06551016D855}"/>
              </a:ext>
            </a:extLst>
          </p:cNvPr>
          <p:cNvSpPr txBox="1"/>
          <p:nvPr/>
        </p:nvSpPr>
        <p:spPr>
          <a:xfrm>
            <a:off x="7634514" y="2778550"/>
            <a:ext cx="2052844" cy="290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4,3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r>
              <a:rPr lang="pl-PL" sz="1800" dirty="0">
                <a:latin typeface="Calibri"/>
                <a:cs typeface="Calibri"/>
              </a:rPr>
              <a:t>4.</a:t>
            </a:r>
            <a:r>
              <a:rPr lang="pl-PL" sz="1800" spc="-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Wychowanie fizyczne oraz aktywność członków społeczności szkolnej.</a:t>
            </a:r>
            <a:endParaRPr lang="pl-PL" sz="18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F9C00EB-C5C0-D484-B470-DC169DDB989D}"/>
              </a:ext>
            </a:extLst>
          </p:cNvPr>
          <p:cNvSpPr txBox="1"/>
          <p:nvPr/>
        </p:nvSpPr>
        <p:spPr>
          <a:xfrm>
            <a:off x="10139155" y="2801534"/>
            <a:ext cx="2052845" cy="139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4,5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r>
              <a:rPr lang="pl-PL" dirty="0">
                <a:latin typeface="Calibri"/>
                <a:cs typeface="Calibri"/>
              </a:rPr>
              <a:t>5</a:t>
            </a:r>
            <a:r>
              <a:rPr lang="pl-PL" sz="1800" dirty="0">
                <a:latin typeface="Calibri"/>
                <a:cs typeface="Calibri"/>
              </a:rPr>
              <a:t>.</a:t>
            </a:r>
            <a:r>
              <a:rPr lang="pl-PL" sz="1800" spc="-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Żywienie w szkole.</a:t>
            </a: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0953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636B1F-B40E-626A-7C23-5A4D2AA07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7840"/>
            <a:ext cx="9144000" cy="1172071"/>
          </a:xfrm>
        </p:spPr>
        <p:txBody>
          <a:bodyPr>
            <a:normAutofit fontScale="90000"/>
          </a:bodyPr>
          <a:lstStyle/>
          <a:p>
            <a:pPr algn="l"/>
            <a:r>
              <a:rPr lang="pl-PL" sz="2700" b="1" spc="-10" dirty="0">
                <a:latin typeface="Calibri"/>
                <a:cs typeface="Calibri"/>
              </a:rPr>
              <a:t>Podsumowanie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wyników</a:t>
            </a:r>
            <a:r>
              <a:rPr lang="pl-PL" sz="2700" b="1" spc="-45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standardzie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czwartym</a:t>
            </a:r>
            <a:br>
              <a:rPr lang="pl-PL" sz="6000" dirty="0">
                <a:latin typeface="Calibri"/>
                <a:cs typeface="Calibri"/>
              </a:rPr>
            </a:b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BFF414C-D6DE-0A64-6854-B7939730B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5540"/>
            <a:ext cx="9144000" cy="3372518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Średnia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liczba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punktów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standardu</a:t>
            </a:r>
            <a:r>
              <a:rPr lang="pl-PL" sz="24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czwartego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wszystkich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badanych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grup: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3600" b="0" spc="-80" dirty="0">
                <a:solidFill>
                  <a:srgbClr val="000000"/>
                </a:solidFill>
                <a:latin typeface="Calibri"/>
                <a:cs typeface="Calibri"/>
              </a:rPr>
              <a:t>4,2</a:t>
            </a:r>
          </a:p>
          <a:p>
            <a:pPr algn="l"/>
            <a:endParaRPr lang="pl-PL" sz="3600" spc="-20" dirty="0"/>
          </a:p>
          <a:p>
            <a:pPr algn="l"/>
            <a:r>
              <a:rPr lang="pl-PL"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</a:t>
            </a:r>
            <a:r>
              <a:rPr lang="pl-PL"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priorytetowy:</a:t>
            </a:r>
            <a:endParaRPr lang="pl-PL" sz="2400" dirty="0">
              <a:latin typeface="Calibri"/>
              <a:cs typeface="Calibri"/>
            </a:endParaRPr>
          </a:p>
          <a:p>
            <a:pPr algn="l"/>
            <a:r>
              <a:rPr lang="pl-PL" sz="3600" spc="-20" dirty="0">
                <a:solidFill>
                  <a:schemeClr val="accent6">
                    <a:lumMod val="75000"/>
                  </a:schemeClr>
                </a:solidFill>
              </a:rPr>
              <a:t>Zwracanie uwagi na utrzymywanie porządku wokół siebie oraz monitorowanie uczestnictwa uczniów w zajęciach wychowania fizycznego.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92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ECD7237-DC2D-E4C0-7275-2D2D0C020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15299"/>
            <a:ext cx="6766154" cy="3874351"/>
          </a:xfrm>
        </p:spPr>
        <p:txBody>
          <a:bodyPr>
            <a:normAutofit/>
          </a:bodyPr>
          <a:lstStyle/>
          <a:p>
            <a:pPr marL="615950" marR="608330" indent="635" algn="ctr">
              <a:lnSpc>
                <a:spcPct val="100099"/>
              </a:lnSpc>
              <a:spcBef>
                <a:spcPts val="95"/>
              </a:spcBef>
            </a:pPr>
            <a:r>
              <a:rPr lang="pl-PL" sz="3600" dirty="0">
                <a:solidFill>
                  <a:schemeClr val="tx1"/>
                </a:solidFill>
                <a:latin typeface="Calibri"/>
                <a:cs typeface="Calibri"/>
              </a:rPr>
              <a:t>21</a:t>
            </a:r>
            <a:r>
              <a:rPr lang="pl-PL" sz="3600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spc="-10" dirty="0">
                <a:solidFill>
                  <a:schemeClr val="tx1"/>
                </a:solidFill>
                <a:latin typeface="Calibri"/>
                <a:cs typeface="Calibri"/>
              </a:rPr>
              <a:t>września</a:t>
            </a:r>
            <a:r>
              <a:rPr lang="pl-PL" sz="3600" spc="-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dirty="0">
                <a:solidFill>
                  <a:schemeClr val="tx1"/>
                </a:solidFill>
                <a:latin typeface="Calibri"/>
                <a:cs typeface="Calibri"/>
              </a:rPr>
              <a:t>2021</a:t>
            </a:r>
            <a:r>
              <a:rPr lang="pl-PL" sz="3600" spc="-8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spc="-20" dirty="0">
                <a:solidFill>
                  <a:schemeClr val="tx1"/>
                </a:solidFill>
                <a:latin typeface="Calibri"/>
                <a:cs typeface="Calibri"/>
              </a:rPr>
              <a:t>roku </a:t>
            </a:r>
            <a:r>
              <a:rPr lang="pl-PL" sz="3600" dirty="0">
                <a:solidFill>
                  <a:schemeClr val="tx1"/>
                </a:solidFill>
                <a:latin typeface="Calibri"/>
                <a:cs typeface="Calibri"/>
              </a:rPr>
              <a:t>nasza</a:t>
            </a:r>
            <a:r>
              <a:rPr lang="pl-PL" sz="3600" spc="-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spc="-10" dirty="0">
                <a:solidFill>
                  <a:schemeClr val="tx1"/>
                </a:solidFill>
                <a:latin typeface="Calibri"/>
                <a:cs typeface="Calibri"/>
              </a:rPr>
              <a:t>szkoła</a:t>
            </a:r>
            <a:r>
              <a:rPr lang="pl-PL" sz="3600" spc="-16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spc="-10" dirty="0">
                <a:solidFill>
                  <a:schemeClr val="tx1"/>
                </a:solidFill>
                <a:latin typeface="Calibri"/>
                <a:cs typeface="Calibri"/>
              </a:rPr>
              <a:t>otrzymała </a:t>
            </a:r>
            <a:r>
              <a:rPr lang="pl-PL" sz="3600" b="1" i="1" spc="-10" dirty="0">
                <a:solidFill>
                  <a:schemeClr val="tx1"/>
                </a:solidFill>
                <a:latin typeface="Calibri"/>
                <a:cs typeface="Calibri"/>
              </a:rPr>
              <a:t>Wojewódzki</a:t>
            </a:r>
            <a:r>
              <a:rPr lang="pl-PL" sz="3600" b="1" i="1" spc="-17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b="1" i="1" spc="-10" dirty="0">
                <a:solidFill>
                  <a:schemeClr val="tx1"/>
                </a:solidFill>
                <a:latin typeface="Calibri"/>
                <a:cs typeface="Calibri"/>
              </a:rPr>
              <a:t>Certyfikat </a:t>
            </a:r>
            <a:r>
              <a:rPr lang="pl-PL" sz="3600" b="1" i="1" dirty="0">
                <a:solidFill>
                  <a:schemeClr val="tx1"/>
                </a:solidFill>
                <a:latin typeface="Calibri"/>
                <a:cs typeface="Calibri"/>
              </a:rPr>
              <a:t>Szkoły</a:t>
            </a:r>
            <a:r>
              <a:rPr lang="pl-PL" sz="3600" b="1" i="1" spc="-1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tx1"/>
                </a:solidFill>
                <a:latin typeface="Calibri"/>
                <a:cs typeface="Calibri"/>
              </a:rPr>
              <a:t>Promującej</a:t>
            </a:r>
            <a:r>
              <a:rPr lang="pl-PL" sz="3600" b="1" i="1" spc="-14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b="1" i="1" spc="-10" dirty="0">
                <a:solidFill>
                  <a:schemeClr val="tx1"/>
                </a:solidFill>
                <a:latin typeface="Calibri"/>
                <a:cs typeface="Calibri"/>
              </a:rPr>
              <a:t>Zdrowie </a:t>
            </a:r>
            <a:r>
              <a:rPr lang="pl-PL" sz="3600" i="1" dirty="0">
                <a:solidFill>
                  <a:schemeClr val="tx1"/>
                </a:solidFill>
                <a:latin typeface="Calibri"/>
                <a:cs typeface="Calibri"/>
              </a:rPr>
              <a:t>przyznany</a:t>
            </a:r>
            <a:r>
              <a:rPr lang="pl-PL" sz="3600" i="1" spc="-17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i="1" spc="-20" dirty="0">
                <a:solidFill>
                  <a:schemeClr val="tx1"/>
                </a:solidFill>
                <a:latin typeface="Calibri"/>
                <a:cs typeface="Calibri"/>
              </a:rPr>
              <a:t>przez</a:t>
            </a:r>
            <a:endParaRPr lang="pl-PL" sz="3600" dirty="0">
              <a:solidFill>
                <a:schemeClr val="tx1"/>
              </a:solidFill>
              <a:latin typeface="Calibri"/>
              <a:cs typeface="Calibri"/>
            </a:endParaRPr>
          </a:p>
          <a:p>
            <a:pPr algn="ctr">
              <a:lnSpc>
                <a:spcPts val="4295"/>
              </a:lnSpc>
            </a:pPr>
            <a:r>
              <a:rPr lang="pl-PL" sz="3600" b="1" i="1" spc="-10" dirty="0">
                <a:solidFill>
                  <a:schemeClr val="tx1"/>
                </a:solidFill>
                <a:latin typeface="Calibri"/>
                <a:cs typeface="Calibri"/>
              </a:rPr>
              <a:t>Małopolskiego</a:t>
            </a:r>
            <a:r>
              <a:rPr lang="pl-PL" sz="3600" b="1" i="1" spc="-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tx1"/>
                </a:solidFill>
                <a:latin typeface="Calibri"/>
                <a:cs typeface="Calibri"/>
              </a:rPr>
              <a:t>Kuratora</a:t>
            </a:r>
            <a:r>
              <a:rPr lang="pl-PL" sz="3600" b="1" i="1" spc="-114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3600" b="1" i="1" spc="-10" dirty="0">
                <a:solidFill>
                  <a:schemeClr val="tx1"/>
                </a:solidFill>
                <a:latin typeface="Calibri"/>
                <a:cs typeface="Calibri"/>
              </a:rPr>
              <a:t>Oświaty</a:t>
            </a:r>
            <a:endParaRPr lang="pl-PL" sz="3600" dirty="0">
              <a:solidFill>
                <a:schemeClr val="tx1"/>
              </a:solidFill>
              <a:latin typeface="Calibri"/>
              <a:cs typeface="Calibri"/>
            </a:endParaRPr>
          </a:p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E7BDB4-17EE-A93A-00F2-EB5B4454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004" y="374650"/>
            <a:ext cx="41529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654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8F64B9A1-14C0-47FA-932D-2BB29880A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755" y="1122363"/>
            <a:ext cx="10633435" cy="2387600"/>
          </a:xfrm>
        </p:spPr>
        <p:txBody>
          <a:bodyPr/>
          <a:lstStyle/>
          <a:p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„Dobre</a:t>
            </a:r>
            <a:r>
              <a:rPr lang="pl-PL" sz="6000" b="0" spc="-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samopoczucie</a:t>
            </a:r>
            <a:r>
              <a:rPr lang="pl-PL" sz="6000" b="0" spc="-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w</a:t>
            </a:r>
            <a:r>
              <a:rPr lang="pl-PL" sz="6000" b="0" spc="-1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spc="-30" dirty="0">
                <a:solidFill>
                  <a:srgbClr val="000000"/>
                </a:solidFill>
                <a:latin typeface="Calibri"/>
                <a:cs typeface="Calibri"/>
              </a:rPr>
              <a:t>szkole”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7942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2FA8246-F878-1196-B508-68476B098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313" y="638979"/>
            <a:ext cx="7840169" cy="53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07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20" y="911352"/>
            <a:ext cx="9144000" cy="1338607"/>
          </a:xfrm>
        </p:spPr>
        <p:txBody>
          <a:bodyPr>
            <a:normAutofit/>
          </a:bodyPr>
          <a:lstStyle/>
          <a:p>
            <a:r>
              <a:rPr lang="pl-PL" sz="3200" b="1" spc="-10" dirty="0">
                <a:solidFill>
                  <a:srgbClr val="000000"/>
                </a:solidFill>
              </a:rPr>
              <a:t>„Dobre samopoczucie w szkole”</a:t>
            </a:r>
            <a:endParaRPr lang="pl-PL" sz="3200" b="1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741" y="3010482"/>
            <a:ext cx="1707935" cy="2693922"/>
          </a:xfrm>
        </p:spPr>
        <p:txBody>
          <a:bodyPr>
            <a:normAutofit/>
          </a:bodyPr>
          <a:lstStyle/>
          <a:p>
            <a:pPr marL="590550" algn="l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2,7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Uczniowie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2989317" y="2939440"/>
            <a:ext cx="1707935" cy="1113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5,0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8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pc="-50" dirty="0">
                <a:latin typeface="Calibri"/>
                <a:cs typeface="Calibri"/>
              </a:rPr>
              <a:t>Nauczyciele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5197893" y="2939440"/>
            <a:ext cx="1909917" cy="1384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3,3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30" dirty="0">
                <a:latin typeface="Calibri"/>
                <a:cs typeface="Calibri"/>
              </a:rPr>
              <a:t> Pracown</a:t>
            </a:r>
            <a:r>
              <a:rPr lang="pl-PL" spc="-30" dirty="0">
                <a:latin typeface="Calibri"/>
                <a:cs typeface="Calibri"/>
              </a:rPr>
              <a:t>icy niepedagogiczni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B3AD27-EBD7-A4D3-4E2F-06551016D855}"/>
              </a:ext>
            </a:extLst>
          </p:cNvPr>
          <p:cNvSpPr txBox="1"/>
          <p:nvPr/>
        </p:nvSpPr>
        <p:spPr>
          <a:xfrm>
            <a:off x="7973878" y="2939440"/>
            <a:ext cx="1528340" cy="1518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4,5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r>
              <a:rPr lang="pl-PL" sz="1800" dirty="0">
                <a:latin typeface="Calibri"/>
                <a:cs typeface="Calibri"/>
              </a:rPr>
              <a:t>4.</a:t>
            </a:r>
            <a:r>
              <a:rPr lang="pl-PL" sz="1800" spc="-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Rodzice</a:t>
            </a:r>
            <a:endParaRPr lang="pl-PL" sz="18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15"/>
              </a:spcBef>
            </a:pP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4717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82CFF43-74CF-60C7-0C4B-E0FA69E1B988}"/>
              </a:ext>
            </a:extLst>
          </p:cNvPr>
          <p:cNvSpPr txBox="1"/>
          <p:nvPr/>
        </p:nvSpPr>
        <p:spPr>
          <a:xfrm>
            <a:off x="1093510" y="1986627"/>
            <a:ext cx="10171521" cy="982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2400" b="1" spc="-10" dirty="0">
                <a:solidFill>
                  <a:srgbClr val="000000"/>
                </a:solidFill>
              </a:rPr>
              <a:t>Podsumowanie</a:t>
            </a:r>
            <a:r>
              <a:rPr lang="pl-PL" sz="2400" b="1" spc="-65" dirty="0">
                <a:solidFill>
                  <a:srgbClr val="000000"/>
                </a:solidFill>
              </a:rPr>
              <a:t> </a:t>
            </a:r>
            <a:r>
              <a:rPr lang="pl-PL" sz="2400" b="1" spc="-10" dirty="0">
                <a:solidFill>
                  <a:srgbClr val="000000"/>
                </a:solidFill>
              </a:rPr>
              <a:t>wyników - </a:t>
            </a:r>
            <a:r>
              <a:rPr lang="pl-PL" sz="2400" b="1" dirty="0">
                <a:solidFill>
                  <a:srgbClr val="000000"/>
                </a:solidFill>
              </a:rPr>
              <a:t>„Dobre</a:t>
            </a:r>
            <a:r>
              <a:rPr lang="pl-PL" sz="2400" b="1" spc="-70" dirty="0">
                <a:solidFill>
                  <a:srgbClr val="000000"/>
                </a:solidFill>
              </a:rPr>
              <a:t> </a:t>
            </a:r>
            <a:r>
              <a:rPr lang="pl-PL" sz="2400" b="1" dirty="0">
                <a:solidFill>
                  <a:srgbClr val="000000"/>
                </a:solidFill>
              </a:rPr>
              <a:t>samopoczucie</a:t>
            </a:r>
            <a:r>
              <a:rPr lang="pl-PL" sz="2400" b="1" spc="-65" dirty="0">
                <a:solidFill>
                  <a:srgbClr val="000000"/>
                </a:solidFill>
              </a:rPr>
              <a:t> </a:t>
            </a:r>
            <a:r>
              <a:rPr lang="pl-PL" sz="2400" b="1" dirty="0">
                <a:solidFill>
                  <a:srgbClr val="000000"/>
                </a:solidFill>
              </a:rPr>
              <a:t>w</a:t>
            </a:r>
            <a:r>
              <a:rPr lang="pl-PL" sz="2400" b="1" spc="-65" dirty="0">
                <a:solidFill>
                  <a:srgbClr val="000000"/>
                </a:solidFill>
              </a:rPr>
              <a:t> </a:t>
            </a:r>
            <a:r>
              <a:rPr lang="pl-PL" sz="2400" b="1" spc="-35" dirty="0">
                <a:solidFill>
                  <a:srgbClr val="000000"/>
                </a:solidFill>
              </a:rPr>
              <a:t>szkole”</a:t>
            </a:r>
            <a:r>
              <a:rPr lang="pl-PL" sz="2400" b="1" spc="-75" dirty="0">
                <a:solidFill>
                  <a:srgbClr val="000000"/>
                </a:solidFill>
              </a:rPr>
              <a:t> </a:t>
            </a:r>
            <a:endParaRPr lang="pl-PL" sz="2400" b="1" spc="-75" dirty="0"/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800" b="0" dirty="0">
                <a:solidFill>
                  <a:srgbClr val="000000"/>
                </a:solidFill>
                <a:latin typeface="Calibri"/>
                <a:cs typeface="Calibri"/>
              </a:rPr>
              <a:t>Średnia</a:t>
            </a:r>
            <a:r>
              <a:rPr lang="pl-PL" sz="18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dirty="0">
                <a:solidFill>
                  <a:srgbClr val="000000"/>
                </a:solidFill>
                <a:latin typeface="Calibri"/>
                <a:cs typeface="Calibri"/>
              </a:rPr>
              <a:t>liczba</a:t>
            </a:r>
            <a:r>
              <a:rPr lang="pl-PL" sz="18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dirty="0">
                <a:solidFill>
                  <a:srgbClr val="000000"/>
                </a:solidFill>
                <a:latin typeface="Calibri"/>
                <a:cs typeface="Calibri"/>
              </a:rPr>
              <a:t>punktów</a:t>
            </a:r>
            <a:r>
              <a:rPr lang="pl-PL" sz="18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18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spc="-10" dirty="0">
                <a:solidFill>
                  <a:srgbClr val="000000"/>
                </a:solidFill>
                <a:latin typeface="Calibri"/>
                <a:cs typeface="Calibri"/>
              </a:rPr>
              <a:t>wszystkich</a:t>
            </a:r>
            <a:r>
              <a:rPr lang="pl-PL" sz="18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spc="-10" dirty="0">
                <a:solidFill>
                  <a:srgbClr val="000000"/>
                </a:solidFill>
                <a:latin typeface="Calibri"/>
                <a:cs typeface="Calibri"/>
              </a:rPr>
              <a:t>badanych</a:t>
            </a:r>
            <a:r>
              <a:rPr lang="pl-PL" sz="18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1800" b="0" dirty="0">
                <a:solidFill>
                  <a:srgbClr val="000000"/>
                </a:solidFill>
                <a:latin typeface="Calibri"/>
                <a:cs typeface="Calibri"/>
              </a:rPr>
              <a:t>grup:</a:t>
            </a:r>
            <a:r>
              <a:rPr lang="pl-PL" sz="18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800" b="0" spc="-20" dirty="0">
                <a:solidFill>
                  <a:srgbClr val="000000"/>
                </a:solidFill>
                <a:latin typeface="Calibri"/>
                <a:cs typeface="Calibri"/>
              </a:rPr>
              <a:t>3,9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33909C6-D446-0466-EAC7-E2EB744712E7}"/>
              </a:ext>
            </a:extLst>
          </p:cNvPr>
          <p:cNvSpPr txBox="1"/>
          <p:nvPr/>
        </p:nvSpPr>
        <p:spPr>
          <a:xfrm>
            <a:off x="869623" y="3257873"/>
            <a:ext cx="9273618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Elementy</a:t>
            </a:r>
            <a:r>
              <a:rPr lang="pl-PL"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wymagające</a:t>
            </a:r>
            <a:r>
              <a:rPr lang="pl-PL"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poprawy:</a:t>
            </a:r>
            <a:endParaRPr lang="pl-PL"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lang="pl-PL"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pl-PL" dirty="0">
                <a:latin typeface="Calibri"/>
                <a:cs typeface="Calibri"/>
              </a:rPr>
              <a:t>Remont toalet i szatni, urozmaicenie kolorystyki korytarzy szkolnych.</a:t>
            </a:r>
            <a:endParaRPr lang="pl-PL"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lang="pl-PL"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pl-PL" sz="20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</a:t>
            </a:r>
            <a:r>
              <a:rPr lang="pl-PL" sz="20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0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priorytetowy:</a:t>
            </a:r>
          </a:p>
          <a:p>
            <a:pPr marL="12700">
              <a:lnSpc>
                <a:spcPct val="100000"/>
              </a:lnSpc>
            </a:pPr>
            <a:endParaRPr lang="pl-PL" sz="2000" b="1" i="1" u="sng" spc="-10" dirty="0">
              <a:uFill>
                <a:solidFill>
                  <a:srgbClr val="000000"/>
                </a:solidFill>
              </a:u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pl-PL" sz="36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Zmniejszenie hałasu na przerwach.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434A0F0-298F-3331-166A-50D47F16AD8E}"/>
              </a:ext>
            </a:extLst>
          </p:cNvPr>
          <p:cNvSpPr txBox="1"/>
          <p:nvPr/>
        </p:nvSpPr>
        <p:spPr>
          <a:xfrm>
            <a:off x="613533" y="5381781"/>
            <a:ext cx="6094428" cy="363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</a:pPr>
            <a:r>
              <a:rPr lang="pl-PL" sz="1800" b="1" spc="-10" dirty="0">
                <a:solidFill>
                  <a:srgbClr val="548235"/>
                </a:solidFill>
                <a:latin typeface="Calibri"/>
                <a:cs typeface="Calibri"/>
              </a:rPr>
              <a:t>.</a:t>
            </a: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915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B73C552-1CD1-2BD4-FC35-8CE20EAE894C}"/>
              </a:ext>
            </a:extLst>
          </p:cNvPr>
          <p:cNvSpPr txBox="1"/>
          <p:nvPr/>
        </p:nvSpPr>
        <p:spPr>
          <a:xfrm>
            <a:off x="537328" y="2439185"/>
            <a:ext cx="105391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„</a:t>
            </a:r>
            <a:r>
              <a:rPr lang="pl-PL" sz="6000" b="0" spc="-10" dirty="0">
                <a:solidFill>
                  <a:srgbClr val="000000"/>
                </a:solidFill>
                <a:latin typeface="Calibri"/>
                <a:cs typeface="Calibri"/>
              </a:rPr>
              <a:t>Podejmowanie</a:t>
            </a:r>
            <a:r>
              <a:rPr lang="pl-PL" sz="6000" b="0" spc="-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działań</a:t>
            </a:r>
            <a:r>
              <a:rPr lang="pl-PL" sz="6000" b="0" spc="-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6000" b="0" spc="-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dirty="0">
                <a:solidFill>
                  <a:srgbClr val="000000"/>
                </a:solidFill>
                <a:latin typeface="Calibri"/>
                <a:cs typeface="Calibri"/>
              </a:rPr>
              <a:t>umacniania</a:t>
            </a:r>
            <a:r>
              <a:rPr lang="pl-PL" sz="6000" b="0" spc="-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6000" b="0" spc="-10" dirty="0">
                <a:solidFill>
                  <a:srgbClr val="000000"/>
                </a:solidFill>
                <a:latin typeface="Calibri"/>
                <a:cs typeface="Calibri"/>
              </a:rPr>
              <a:t>zdrowia”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1152305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9111428-17A0-7357-3A37-374E56BD8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6" y="1785708"/>
            <a:ext cx="10879068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18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5043" y="1111214"/>
            <a:ext cx="9144000" cy="1338607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/>
              <a:t>„Podejmowanie działań dla umocnienia zdrowia”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046" y="2997157"/>
            <a:ext cx="2052844" cy="2693922"/>
          </a:xfrm>
        </p:spPr>
        <p:txBody>
          <a:bodyPr>
            <a:normAutofit/>
          </a:bodyPr>
          <a:lstStyle/>
          <a:p>
            <a:pPr marL="590550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80%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Uczniowie.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4397073" y="2997157"/>
            <a:ext cx="2052844" cy="1113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92%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8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pc="-50" dirty="0">
                <a:latin typeface="Calibri"/>
                <a:cs typeface="Calibri"/>
              </a:rPr>
              <a:t>Nauczyciele</a:t>
            </a:r>
            <a:r>
              <a:rPr lang="pl-PL" sz="1800" dirty="0">
                <a:latin typeface="Calibri"/>
                <a:cs typeface="Calibri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7347204" y="2998305"/>
            <a:ext cx="2052844" cy="1384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72%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30" dirty="0">
                <a:latin typeface="Calibri"/>
                <a:cs typeface="Calibri"/>
              </a:rPr>
              <a:t> Pracown</a:t>
            </a:r>
            <a:r>
              <a:rPr lang="pl-PL" spc="-30" dirty="0">
                <a:latin typeface="Calibri"/>
                <a:cs typeface="Calibri"/>
              </a:rPr>
              <a:t>icy niepedagogiczni.</a:t>
            </a: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9203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8BBFB55-0E3C-8B00-A8AA-430B10AAB978}"/>
              </a:ext>
            </a:extLst>
          </p:cNvPr>
          <p:cNvSpPr txBox="1"/>
          <p:nvPr/>
        </p:nvSpPr>
        <p:spPr>
          <a:xfrm>
            <a:off x="410066" y="1629886"/>
            <a:ext cx="11712804" cy="4473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865"/>
              </a:spcBef>
            </a:pPr>
            <a:r>
              <a:rPr lang="pl-PL" sz="2400" b="1" spc="-10" dirty="0">
                <a:latin typeface="Calibri"/>
                <a:cs typeface="Calibri"/>
              </a:rPr>
              <a:t>Podsumowanie</a:t>
            </a:r>
            <a:r>
              <a:rPr lang="pl-PL" sz="2400" b="1" spc="-50" dirty="0">
                <a:latin typeface="Calibri"/>
                <a:cs typeface="Calibri"/>
              </a:rPr>
              <a:t> </a:t>
            </a:r>
            <a:r>
              <a:rPr lang="pl-PL" sz="2400" b="1" spc="-10" dirty="0">
                <a:latin typeface="Calibri"/>
                <a:cs typeface="Calibri"/>
              </a:rPr>
              <a:t>wyników - </a:t>
            </a:r>
            <a:r>
              <a:rPr lang="pl-PL" sz="2400" b="1" dirty="0">
                <a:latin typeface="Calibri"/>
                <a:cs typeface="Calibri"/>
              </a:rPr>
              <a:t>„</a:t>
            </a:r>
            <a:r>
              <a:rPr lang="pl-PL" sz="2400" b="1" spc="-10" dirty="0">
                <a:latin typeface="Calibri"/>
                <a:cs typeface="Calibri"/>
              </a:rPr>
              <a:t>Podejmowanie</a:t>
            </a:r>
            <a:r>
              <a:rPr lang="pl-PL" sz="2400" b="1" spc="-45" dirty="0">
                <a:latin typeface="Calibri"/>
                <a:cs typeface="Calibri"/>
              </a:rPr>
              <a:t> </a:t>
            </a:r>
            <a:r>
              <a:rPr lang="pl-PL" sz="2400" b="1" dirty="0">
                <a:latin typeface="Calibri"/>
                <a:cs typeface="Calibri"/>
              </a:rPr>
              <a:t>działań</a:t>
            </a:r>
            <a:r>
              <a:rPr lang="pl-PL" sz="2400" b="1" spc="-55" dirty="0">
                <a:latin typeface="Calibri"/>
                <a:cs typeface="Calibri"/>
              </a:rPr>
              <a:t> </a:t>
            </a:r>
            <a:r>
              <a:rPr lang="pl-PL" sz="2400" b="1" dirty="0">
                <a:latin typeface="Calibri"/>
                <a:cs typeface="Calibri"/>
              </a:rPr>
              <a:t>dla</a:t>
            </a:r>
            <a:r>
              <a:rPr lang="pl-PL" sz="2400" b="1" spc="-45" dirty="0">
                <a:latin typeface="Calibri"/>
                <a:cs typeface="Calibri"/>
              </a:rPr>
              <a:t> </a:t>
            </a:r>
            <a:r>
              <a:rPr lang="pl-PL" sz="2400" b="1" dirty="0">
                <a:latin typeface="Calibri"/>
                <a:cs typeface="Calibri"/>
              </a:rPr>
              <a:t>umacniania</a:t>
            </a:r>
            <a:r>
              <a:rPr lang="pl-PL" sz="2400" b="1" spc="-45" dirty="0">
                <a:latin typeface="Calibri"/>
                <a:cs typeface="Calibri"/>
              </a:rPr>
              <a:t> </a:t>
            </a:r>
            <a:r>
              <a:rPr lang="pl-PL" sz="2400" b="1" dirty="0">
                <a:latin typeface="Calibri"/>
                <a:cs typeface="Calibri"/>
              </a:rPr>
              <a:t>zdrowia”</a:t>
            </a:r>
            <a:r>
              <a:rPr lang="pl-PL" sz="2400" b="1" spc="-40" dirty="0">
                <a:latin typeface="Calibri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endParaRPr lang="pl-PL" b="1" spc="-4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pl-PL" sz="1800" dirty="0">
                <a:latin typeface="Calibri"/>
                <a:cs typeface="Calibri"/>
              </a:rPr>
              <a:t>   Średni</a:t>
            </a:r>
            <a:r>
              <a:rPr lang="pl-PL" sz="1800" spc="-8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odsetek</a:t>
            </a:r>
            <a:r>
              <a:rPr lang="pl-PL" sz="1800" spc="-8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odpowiedzi</a:t>
            </a:r>
            <a:r>
              <a:rPr lang="pl-PL" sz="1800" spc="-80" dirty="0">
                <a:latin typeface="Calibri"/>
                <a:cs typeface="Calibri"/>
              </a:rPr>
              <a:t> </a:t>
            </a:r>
            <a:r>
              <a:rPr lang="pl-PL" sz="1800" spc="-45" dirty="0">
                <a:latin typeface="Calibri"/>
                <a:cs typeface="Calibri"/>
              </a:rPr>
              <a:t>TAK</a:t>
            </a:r>
            <a:r>
              <a:rPr lang="pl-PL" sz="1800" spc="-8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dla</a:t>
            </a:r>
            <a:r>
              <a:rPr lang="pl-PL" sz="1800" spc="-8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trzech</a:t>
            </a:r>
            <a:r>
              <a:rPr lang="pl-PL" sz="1800" spc="-7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badanych</a:t>
            </a:r>
            <a:r>
              <a:rPr lang="pl-PL" sz="1800" spc="-8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grup:</a:t>
            </a:r>
            <a:r>
              <a:rPr lang="pl-PL" spc="-8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81%</a:t>
            </a:r>
            <a:endParaRPr lang="pl-PL" sz="2800" dirty="0">
              <a:latin typeface="Calibri"/>
              <a:cs typeface="Calibri"/>
            </a:endParaRPr>
          </a:p>
          <a:p>
            <a:pPr marL="172085">
              <a:lnSpc>
                <a:spcPct val="100000"/>
              </a:lnSpc>
              <a:spcBef>
                <a:spcPts val="745"/>
              </a:spcBef>
            </a:pPr>
            <a:r>
              <a:rPr lang="pl-PL" sz="18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Wnioski</a:t>
            </a:r>
            <a:r>
              <a:rPr lang="pl-PL" sz="1800" b="1" i="1" u="heavy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18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dla</a:t>
            </a:r>
            <a:r>
              <a:rPr lang="pl-PL" sz="1800" b="1" i="1" u="heavy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18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edukacji</a:t>
            </a:r>
            <a:r>
              <a:rPr lang="pl-PL" sz="1800" b="1" i="1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18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zdrowotnej:</a:t>
            </a:r>
            <a:endParaRPr lang="pl-PL" sz="1800" dirty="0">
              <a:latin typeface="Calibri"/>
              <a:cs typeface="Calibri"/>
            </a:endParaRPr>
          </a:p>
          <a:p>
            <a:pPr marL="172085" marR="1551940">
              <a:lnSpc>
                <a:spcPct val="100000"/>
              </a:lnSpc>
              <a:spcBef>
                <a:spcPts val="2420"/>
              </a:spcBef>
            </a:pP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Zdecydowana</a:t>
            </a:r>
            <a:r>
              <a:rPr lang="pl-PL" sz="2200" spc="-6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większość</a:t>
            </a:r>
            <a:r>
              <a:rPr lang="pl-PL" sz="2200" spc="-6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respondentów:</a:t>
            </a:r>
            <a:r>
              <a:rPr lang="pl-PL" sz="2200" spc="-6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zwraca</a:t>
            </a:r>
            <a:r>
              <a:rPr lang="pl-PL" sz="2200" spc="-6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większą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uwagę</a:t>
            </a:r>
            <a:r>
              <a:rPr lang="pl-PL" sz="2200" spc="-6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na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to,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25" dirty="0">
                <a:solidFill>
                  <a:srgbClr val="548235"/>
                </a:solidFill>
                <a:latin typeface="Calibri"/>
                <a:cs typeface="Calibri"/>
              </a:rPr>
              <a:t>jak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się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odżywia,</a:t>
            </a:r>
            <a:r>
              <a:rPr lang="pl-PL" sz="2200" spc="-4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na</a:t>
            </a:r>
            <a:r>
              <a:rPr lang="pl-PL" sz="2200" spc="-5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utrzymywanie</a:t>
            </a:r>
            <a:r>
              <a:rPr lang="pl-PL" sz="2200" spc="-5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dobrych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relacji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z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bliskimi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osobami,</a:t>
            </a:r>
            <a:r>
              <a:rPr lang="pl-PL" sz="2200" spc="-4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stara</a:t>
            </a:r>
            <a:r>
              <a:rPr lang="pl-PL" sz="2200" spc="-5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25" dirty="0">
                <a:solidFill>
                  <a:srgbClr val="548235"/>
                </a:solidFill>
                <a:latin typeface="Calibri"/>
                <a:cs typeface="Calibri"/>
              </a:rPr>
              <a:t>się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szukać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pozytywów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-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zarówno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w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sobie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jak</a:t>
            </a:r>
            <a:r>
              <a:rPr lang="pl-PL" sz="2200" spc="-5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i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innych</a:t>
            </a:r>
            <a:r>
              <a:rPr lang="pl-PL" sz="2200" spc="-6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ludziach, stara się być aktywna fizycznie, znajduje czas na odpoczynek, przyjemne zajęcia i systematycznie wykonuje samobadania.</a:t>
            </a:r>
            <a:endParaRPr lang="pl-PL" sz="2200" dirty="0">
              <a:latin typeface="Calibri"/>
              <a:cs typeface="Calibri"/>
            </a:endParaRPr>
          </a:p>
          <a:p>
            <a:pPr marL="172085" marR="1534795">
              <a:lnSpc>
                <a:spcPct val="100800"/>
              </a:lnSpc>
              <a:spcBef>
                <a:spcPts val="2905"/>
              </a:spcBef>
            </a:pP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Edukacja</a:t>
            </a:r>
            <a:r>
              <a:rPr lang="pl-PL" sz="2200" spc="-8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zdrowotna</a:t>
            </a:r>
            <a:r>
              <a:rPr lang="pl-PL" sz="2200" spc="-7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powinna</a:t>
            </a:r>
            <a:r>
              <a:rPr lang="pl-PL" sz="2200" spc="-8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być</a:t>
            </a:r>
            <a:r>
              <a:rPr lang="pl-PL" sz="2200" spc="-8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bardziej</a:t>
            </a:r>
            <a:r>
              <a:rPr lang="pl-PL" sz="2200" spc="-8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10" dirty="0">
                <a:solidFill>
                  <a:srgbClr val="548235"/>
                </a:solidFill>
                <a:latin typeface="Calibri"/>
                <a:cs typeface="Calibri"/>
              </a:rPr>
              <a:t>nakierowana</a:t>
            </a:r>
            <a:r>
              <a:rPr lang="pl-PL" sz="2200" spc="-75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spc="-25" dirty="0">
                <a:solidFill>
                  <a:srgbClr val="548235"/>
                </a:solidFill>
                <a:latin typeface="Calibri"/>
                <a:cs typeface="Calibri"/>
              </a:rPr>
              <a:t>na</a:t>
            </a:r>
            <a:r>
              <a:rPr lang="pl-PL" sz="2200" spc="600" dirty="0">
                <a:solidFill>
                  <a:srgbClr val="548235"/>
                </a:solidFill>
                <a:latin typeface="Calibri"/>
                <a:cs typeface="Calibri"/>
              </a:rPr>
              <a:t> </a:t>
            </a:r>
            <a:r>
              <a:rPr lang="pl-PL" sz="2200" dirty="0">
                <a:solidFill>
                  <a:srgbClr val="548235"/>
                </a:solidFill>
                <a:latin typeface="Calibri"/>
                <a:cs typeface="Calibri"/>
              </a:rPr>
              <a:t>uświadamianie</a:t>
            </a:r>
            <a:r>
              <a:rPr lang="pl-PL" sz="2200" spc="-90" dirty="0">
                <a:solidFill>
                  <a:srgbClr val="548235"/>
                </a:solidFill>
                <a:latin typeface="Calibri"/>
                <a:cs typeface="Calibri"/>
              </a:rPr>
              <a:t> szkodliwości zbyt długiego spędzania czasu przy komputerze, telefonie czy przed telewizorem.</a:t>
            </a:r>
            <a:endParaRPr lang="pl-PL"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7412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BE32D74-D32F-E0B9-7C9F-FA3115962218}"/>
              </a:ext>
            </a:extLst>
          </p:cNvPr>
          <p:cNvSpPr txBox="1"/>
          <p:nvPr/>
        </p:nvSpPr>
        <p:spPr>
          <a:xfrm>
            <a:off x="1595486" y="2423499"/>
            <a:ext cx="94433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lang="pl-PL" sz="6000" b="1" spc="-10" dirty="0">
                <a:solidFill>
                  <a:schemeClr val="accent6">
                    <a:lumMod val="75000"/>
                  </a:schemeClr>
                </a:solidFill>
              </a:rPr>
              <a:t>PODSUMOWANIE</a:t>
            </a:r>
            <a:endParaRPr lang="pl-PL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pl-PL" sz="600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„Szkoła</a:t>
            </a:r>
            <a:r>
              <a:rPr lang="pl-PL" sz="6000" b="1" spc="-2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6000" b="1" spc="-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Promująca</a:t>
            </a:r>
            <a:r>
              <a:rPr lang="pl-PL" sz="6000" b="1" spc="-19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6000" b="1" spc="-3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Zdrowie”</a:t>
            </a:r>
            <a:endParaRPr lang="pl-PL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72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770B0B-156A-C662-2A2E-09AAF6742430}"/>
              </a:ext>
            </a:extLst>
          </p:cNvPr>
          <p:cNvSpPr txBox="1"/>
          <p:nvPr/>
        </p:nvSpPr>
        <p:spPr>
          <a:xfrm>
            <a:off x="3660747" y="663300"/>
            <a:ext cx="87268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Co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jest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największym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osiągnięciem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(mocną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stroną)</a:t>
            </a:r>
            <a:r>
              <a:rPr lang="pl-PL" sz="2800" b="1" spc="-10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szkoły?</a:t>
            </a:r>
            <a:endParaRPr lang="pl-PL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C9612F1-5A28-7019-51D3-7F397285323F}"/>
              </a:ext>
            </a:extLst>
          </p:cNvPr>
          <p:cNvSpPr txBox="1"/>
          <p:nvPr/>
        </p:nvSpPr>
        <p:spPr>
          <a:xfrm>
            <a:off x="490194" y="1745414"/>
            <a:ext cx="10850251" cy="3911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Przyjazna atmosfera sprzyjająca dobremu samopoczuciu społeczności szkolnej.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Zaangażowana i wykwalifikowana kadra pedagogiczna.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Uczniowie, pracownicy szkoły i rodzice mają poczucie, że zdrowie i dobre samopoczucie jest ważną sprawą w szkole.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Dyrekcja wspiera działania w zakresie promocji zdrowia.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Systematyczne zamieszczanie na stronie internetowej szkoły informacji dotyczących </a:t>
            </a:r>
            <a:r>
              <a:rPr lang="pl-PL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SzPZ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2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461273B-1F93-5EAF-8073-049020ECF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995755"/>
          </a:xfrm>
        </p:spPr>
        <p:txBody>
          <a:bodyPr/>
          <a:lstStyle/>
          <a:p>
            <a:pPr algn="ctr"/>
            <a:r>
              <a:rPr lang="pl-PL" dirty="0"/>
              <a:t>CERTYFIKAT KRAJOWY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C49F167-BDFA-B5B8-71C3-27B8541D8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75287"/>
            <a:ext cx="10515600" cy="3114363"/>
          </a:xfrm>
        </p:spPr>
        <p:txBody>
          <a:bodyPr>
            <a:normAutofit/>
          </a:bodyPr>
          <a:lstStyle/>
          <a:p>
            <a:pPr algn="ctr"/>
            <a:r>
              <a:rPr lang="pl-PL" sz="4800" dirty="0">
                <a:solidFill>
                  <a:schemeClr val="tx1"/>
                </a:solidFill>
              </a:rPr>
              <a:t>Aby uzyskać Krajowy Certyfikat Szkoły Promującej Zdrowie przeprowadziliśmy </a:t>
            </a:r>
            <a:r>
              <a:rPr lang="pl-PL" sz="4800" dirty="0">
                <a:solidFill>
                  <a:schemeClr val="accent6">
                    <a:lumMod val="75000"/>
                  </a:schemeClr>
                </a:solidFill>
              </a:rPr>
              <a:t>ewaluację</a:t>
            </a:r>
            <a:r>
              <a:rPr lang="pl-PL" sz="4800" dirty="0">
                <a:solidFill>
                  <a:schemeClr val="tx1"/>
                </a:solidFill>
              </a:rPr>
              <a:t> działań w </a:t>
            </a:r>
            <a:r>
              <a:rPr lang="pl-PL" sz="4800" dirty="0">
                <a:solidFill>
                  <a:schemeClr val="accent6">
                    <a:lumMod val="75000"/>
                  </a:schemeClr>
                </a:solidFill>
              </a:rPr>
              <a:t>czterech standardach </a:t>
            </a:r>
            <a:r>
              <a:rPr lang="pl-PL" sz="4800" dirty="0">
                <a:solidFill>
                  <a:schemeClr val="tx1"/>
                </a:solidFill>
              </a:rPr>
              <a:t>szkoły promującej zdrowie.</a:t>
            </a:r>
          </a:p>
        </p:txBody>
      </p:sp>
    </p:spTree>
    <p:extLst>
      <p:ext uri="{BB962C8B-B14F-4D97-AF65-F5344CB8AC3E}">
        <p14:creationId xmlns:p14="http://schemas.microsoft.com/office/powerpoint/2010/main" val="482816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770B0B-156A-C662-2A2E-09AAF6742430}"/>
              </a:ext>
            </a:extLst>
          </p:cNvPr>
          <p:cNvSpPr txBox="1"/>
          <p:nvPr/>
        </p:nvSpPr>
        <p:spPr>
          <a:xfrm>
            <a:off x="3660747" y="663300"/>
            <a:ext cx="87268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Co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jest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największym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osiągnięciem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(mocną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stroną)</a:t>
            </a:r>
            <a:r>
              <a:rPr lang="pl-PL" sz="2800" b="1" spc="-10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szkoły?</a:t>
            </a:r>
            <a:endParaRPr lang="pl-PL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C9612F1-5A28-7019-51D3-7F397285323F}"/>
              </a:ext>
            </a:extLst>
          </p:cNvPr>
          <p:cNvSpPr txBox="1"/>
          <p:nvPr/>
        </p:nvSpPr>
        <p:spPr>
          <a:xfrm>
            <a:off x="490194" y="1745414"/>
            <a:ext cx="10850251" cy="3911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Systematyczne opracowywanie rocznych planów działań.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Bardzo dobry klimat społeczny wśród nauczycieli.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Edukacja zdrowotna uznawana jest przez dyrekcję i nauczycieli za ważne zadanie szkoły, co przekłada się na omawianie zadań na radach pedagogicznych oraz współpracy z pielęgniarką szkolną.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Wzrosła świadomość rodziców o realizowanych działaniach </a:t>
            </a:r>
            <a:r>
              <a:rPr lang="pl-PL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SzPZ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Dobra baza sportowa szkoły – boiska szkolne oraz sale gimnastyczne.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24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770B0B-156A-C662-2A2E-09AAF6742430}"/>
              </a:ext>
            </a:extLst>
          </p:cNvPr>
          <p:cNvSpPr txBox="1"/>
          <p:nvPr/>
        </p:nvSpPr>
        <p:spPr>
          <a:xfrm>
            <a:off x="3660747" y="663300"/>
            <a:ext cx="87268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Co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jest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największym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osiągnięciem</a:t>
            </a:r>
            <a:r>
              <a:rPr lang="pl-PL" sz="2800" b="1" spc="-11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(mocną</a:t>
            </a:r>
            <a:r>
              <a:rPr lang="pl-PL" sz="2800" b="1" spc="-114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stroną)</a:t>
            </a:r>
            <a:r>
              <a:rPr lang="pl-PL" sz="2800" b="1" spc="-10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b="1" spc="-10" dirty="0">
                <a:solidFill>
                  <a:schemeClr val="accent6">
                    <a:lumMod val="75000"/>
                  </a:schemeClr>
                </a:solidFill>
              </a:rPr>
              <a:t>szkoły?</a:t>
            </a:r>
            <a:endParaRPr lang="pl-PL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C9612F1-5A28-7019-51D3-7F397285323F}"/>
              </a:ext>
            </a:extLst>
          </p:cNvPr>
          <p:cNvSpPr txBox="1"/>
          <p:nvPr/>
        </p:nvSpPr>
        <p:spPr>
          <a:xfrm>
            <a:off x="490194" y="1745414"/>
            <a:ext cx="10850251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Zaangażowanie w realizację różnych akcji charytatywnych, zbiórek, programów zdrowotnych i programów profilaktycznych zapewniających wszechstronny rozwój uczniów.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Uzyskanie licznych certyfikatów, dyplomów, podziękowań.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Promowanie ekologii</a:t>
            </a: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42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079D821-1CF5-0FDA-1E47-0E3D4D9CD53A}"/>
              </a:ext>
            </a:extLst>
          </p:cNvPr>
          <p:cNvSpPr txBox="1"/>
          <p:nvPr/>
        </p:nvSpPr>
        <p:spPr>
          <a:xfrm>
            <a:off x="1234911" y="1992925"/>
            <a:ext cx="10416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Jakie</a:t>
            </a:r>
            <a:r>
              <a:rPr lang="pl-PL" sz="3600" b="1" spc="-4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są</a:t>
            </a:r>
            <a:r>
              <a:rPr lang="pl-PL" sz="3600" b="1" spc="-5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spc="-10" dirty="0">
                <a:solidFill>
                  <a:schemeClr val="accent6">
                    <a:lumMod val="75000"/>
                  </a:schemeClr>
                </a:solidFill>
              </a:rPr>
              <a:t>korzyści</a:t>
            </a:r>
            <a:r>
              <a:rPr lang="pl-PL" sz="3600" b="1" spc="-4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pl-PL" sz="3600" b="1" spc="-4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spc="-20" dirty="0">
                <a:solidFill>
                  <a:schemeClr val="accent6">
                    <a:lumMod val="75000"/>
                  </a:schemeClr>
                </a:solidFill>
              </a:rPr>
              <a:t>przeprowadzenia</a:t>
            </a:r>
            <a:r>
              <a:rPr lang="pl-PL" sz="3600" b="1" spc="-4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spc="-10" dirty="0">
                <a:solidFill>
                  <a:schemeClr val="accent6">
                    <a:lumMod val="75000"/>
                  </a:schemeClr>
                </a:solidFill>
              </a:rPr>
              <a:t>autoewaluacji?</a:t>
            </a:r>
            <a:endParaRPr lang="pl-PL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1352D44-86F3-43C4-AE1D-71B851B92BDC}"/>
              </a:ext>
            </a:extLst>
          </p:cNvPr>
          <p:cNvSpPr txBox="1"/>
          <p:nvPr/>
        </p:nvSpPr>
        <p:spPr>
          <a:xfrm>
            <a:off x="920684" y="3220716"/>
            <a:ext cx="10730846" cy="2242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260985">
              <a:lnSpc>
                <a:spcPct val="100699"/>
              </a:lnSpc>
              <a:spcBef>
                <a:spcPts val="75"/>
              </a:spcBef>
            </a:pPr>
            <a:r>
              <a:rPr lang="pl-PL" sz="2800" dirty="0">
                <a:latin typeface="Calibri"/>
                <a:cs typeface="Calibri"/>
              </a:rPr>
              <a:t>Określenie</a:t>
            </a:r>
            <a:r>
              <a:rPr lang="pl-PL" sz="2800" spc="-10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mocnych</a:t>
            </a:r>
            <a:r>
              <a:rPr lang="pl-PL" sz="2800" spc="-8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stron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szkoły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wyłonienie</a:t>
            </a:r>
            <a:r>
              <a:rPr lang="pl-PL" sz="2800" spc="-10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elementów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wymagających poprawy.</a:t>
            </a:r>
            <a:endParaRPr lang="pl-PL" sz="2800" dirty="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  <a:spcBef>
                <a:spcPts val="3290"/>
              </a:spcBef>
            </a:pPr>
            <a:r>
              <a:rPr lang="pl-PL" sz="2800" dirty="0">
                <a:latin typeface="Calibri"/>
                <a:cs typeface="Calibri"/>
              </a:rPr>
              <a:t>Wybór</a:t>
            </a:r>
            <a:r>
              <a:rPr lang="pl-PL" sz="2800" spc="-12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problemu</a:t>
            </a:r>
            <a:r>
              <a:rPr lang="pl-PL" sz="2800" spc="-114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priorytetowego,</a:t>
            </a:r>
            <a:r>
              <a:rPr lang="pl-PL" sz="2800" spc="-11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zauważonego</a:t>
            </a:r>
            <a:r>
              <a:rPr lang="pl-PL" sz="2800" spc="-12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przez</a:t>
            </a:r>
            <a:r>
              <a:rPr lang="pl-PL" sz="2800" spc="-12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środowisko</a:t>
            </a:r>
            <a:r>
              <a:rPr lang="pl-PL" sz="2800" spc="-12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szkolne, </a:t>
            </a:r>
            <a:r>
              <a:rPr lang="pl-PL" sz="2800" dirty="0">
                <a:latin typeface="Calibri"/>
                <a:cs typeface="Calibri"/>
              </a:rPr>
              <a:t>nad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którym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będziemy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pracować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w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spc="-20" dirty="0">
                <a:latin typeface="Calibri"/>
                <a:cs typeface="Calibri"/>
              </a:rPr>
              <a:t>kolejnych</a:t>
            </a:r>
            <a:r>
              <a:rPr lang="pl-PL" sz="2800" spc="-6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latach.</a:t>
            </a:r>
            <a:endParaRPr lang="pl-PL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9571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C20A9BC-2073-5629-1F60-9F798F78C2AF}"/>
              </a:ext>
            </a:extLst>
          </p:cNvPr>
          <p:cNvSpPr txBox="1"/>
          <p:nvPr/>
        </p:nvSpPr>
        <p:spPr>
          <a:xfrm>
            <a:off x="725865" y="2228671"/>
            <a:ext cx="97661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Jakie</a:t>
            </a:r>
            <a:r>
              <a:rPr lang="pl-PL" sz="3600" b="1" spc="-6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były</a:t>
            </a:r>
            <a:r>
              <a:rPr lang="pl-PL" sz="3600" b="1" spc="-6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trudności</a:t>
            </a:r>
            <a:r>
              <a:rPr lang="pl-PL" sz="3600" b="1" spc="-5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związane</a:t>
            </a:r>
            <a:r>
              <a:rPr lang="pl-PL" sz="3600" b="1" spc="-5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dirty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pl-PL" sz="3600" b="1" spc="-55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spc="-20" dirty="0">
                <a:solidFill>
                  <a:schemeClr val="accent6">
                    <a:lumMod val="75000"/>
                  </a:schemeClr>
                </a:solidFill>
              </a:rPr>
              <a:t>przeprowadzeniem</a:t>
            </a:r>
            <a:r>
              <a:rPr lang="pl-PL" sz="3600" b="1" spc="-6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3600" b="1" spc="-10" dirty="0">
                <a:solidFill>
                  <a:schemeClr val="accent6">
                    <a:lumMod val="75000"/>
                  </a:schemeClr>
                </a:solidFill>
              </a:rPr>
              <a:t>autoewaluacji?</a:t>
            </a:r>
            <a:endParaRPr lang="pl-PL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1FBE06D-A128-29CB-E9EC-4DE895911D59}"/>
              </a:ext>
            </a:extLst>
          </p:cNvPr>
          <p:cNvSpPr txBox="1"/>
          <p:nvPr/>
        </p:nvSpPr>
        <p:spPr>
          <a:xfrm>
            <a:off x="725864" y="4293065"/>
            <a:ext cx="100395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200" spc="-20" dirty="0">
                <a:latin typeface="Calibri"/>
                <a:cs typeface="Calibri"/>
              </a:rPr>
              <a:t>Przeprowadzenie</a:t>
            </a:r>
            <a:r>
              <a:rPr lang="pl-PL" sz="3200" spc="-75" dirty="0">
                <a:latin typeface="Calibri"/>
                <a:cs typeface="Calibri"/>
              </a:rPr>
              <a:t> </a:t>
            </a:r>
            <a:r>
              <a:rPr lang="pl-PL" sz="3200" dirty="0">
                <a:latin typeface="Calibri"/>
                <a:cs typeface="Calibri"/>
              </a:rPr>
              <a:t>ewaluacji</a:t>
            </a:r>
            <a:r>
              <a:rPr lang="pl-PL" sz="3200" spc="-70" dirty="0">
                <a:latin typeface="Calibri"/>
                <a:cs typeface="Calibri"/>
              </a:rPr>
              <a:t> </a:t>
            </a:r>
            <a:r>
              <a:rPr lang="pl-PL" sz="3200" spc="-10" dirty="0">
                <a:latin typeface="Calibri"/>
                <a:cs typeface="Calibri"/>
              </a:rPr>
              <a:t>przebiegało</a:t>
            </a:r>
            <a:r>
              <a:rPr lang="pl-PL" sz="3200" spc="-70" dirty="0">
                <a:latin typeface="Calibri"/>
                <a:cs typeface="Calibri"/>
              </a:rPr>
              <a:t> </a:t>
            </a:r>
            <a:r>
              <a:rPr lang="pl-PL" sz="3200" dirty="0">
                <a:latin typeface="Calibri"/>
                <a:cs typeface="Calibri"/>
              </a:rPr>
              <a:t>bez</a:t>
            </a:r>
            <a:r>
              <a:rPr lang="pl-PL" sz="3200" spc="-75" dirty="0">
                <a:latin typeface="Calibri"/>
                <a:cs typeface="Calibri"/>
              </a:rPr>
              <a:t> </a:t>
            </a:r>
            <a:r>
              <a:rPr lang="pl-PL" sz="3200" spc="-10" dirty="0">
                <a:latin typeface="Calibri"/>
                <a:cs typeface="Calibri"/>
              </a:rPr>
              <a:t>trudności.</a:t>
            </a:r>
            <a:endParaRPr lang="pl-PL"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2176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24389F9-DCD7-684D-13F8-E052A091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0098"/>
            <a:ext cx="10515600" cy="4150314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Nasze działania podejmowane </a:t>
            </a:r>
            <a:br>
              <a:rPr lang="pl-PL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w ostatnich 3 latach w ramach realizacji programu Szkoły Promującej Zdrowie </a:t>
            </a:r>
          </a:p>
        </p:txBody>
      </p:sp>
    </p:spTree>
    <p:extLst>
      <p:ext uri="{BB962C8B-B14F-4D97-AF65-F5344CB8AC3E}">
        <p14:creationId xmlns:p14="http://schemas.microsoft.com/office/powerpoint/2010/main" val="3442877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B65EC-2F02-8DDE-D962-D0062AD38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A5FED3E5-B9D9-4DE6-EA9D-59EF58F0A31B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D0ED1ACB-A74E-9A90-BBE1-E052DD4D1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B62598D-B85C-4199-E23F-DC7EF05BB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0098"/>
            <a:ext cx="10515600" cy="4150314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Szkoła Promująca Zdrowie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AED224-2820-2B68-3F2E-1D1CB3EF6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99842">
            <a:off x="-146743" y="2145902"/>
            <a:ext cx="3448531" cy="15432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C52BEA2-84E8-CE06-C980-1CDF813DA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8143">
            <a:off x="8718007" y="4347190"/>
            <a:ext cx="3229426" cy="152421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01FA4D3-CCF1-E2BD-4D3C-60AF258970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320" y="4564971"/>
            <a:ext cx="2829320" cy="135273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5D26484-7B63-D294-987F-3774EF511A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94431">
            <a:off x="4186594" y="1363528"/>
            <a:ext cx="4039164" cy="590632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42614EB9-6D00-AD1D-6ABB-19AB5B40BB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6009" y="853908"/>
            <a:ext cx="2333951" cy="914528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2F6D9DD-D972-C75F-5907-F184525E4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5004" y="5420412"/>
            <a:ext cx="3429479" cy="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745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Zdrowe odżywianie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4086520" y="2040059"/>
            <a:ext cx="2384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Śniadanie Daje Moc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80BF695-8976-C9B8-E912-4AFB60134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952" y="2224725"/>
            <a:ext cx="3396670" cy="254523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0C86C53-37C6-850E-FAE8-F9B8DC7EE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536" y="3545567"/>
            <a:ext cx="3747462" cy="280809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A6AA447-8E6C-6DDC-BA3A-0839768BB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79" y="4161391"/>
            <a:ext cx="3145053" cy="235983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62423E6-9958-4672-E876-A1BEB112A44F}"/>
              </a:ext>
            </a:extLst>
          </p:cNvPr>
          <p:cNvSpPr txBox="1"/>
          <p:nvPr/>
        </p:nvSpPr>
        <p:spPr>
          <a:xfrm>
            <a:off x="65150" y="5714587"/>
            <a:ext cx="3600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Śniadaniówka pełna zdrówka </a:t>
            </a: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F312FCF-EC78-0A70-CEF5-6CA9BB92A6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640" y="1358346"/>
            <a:ext cx="357187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069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Zdrowe odżywianie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738433" y="1842177"/>
            <a:ext cx="108243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Warzywa i owoce w szkole </a:t>
            </a:r>
            <a:endParaRPr lang="pl-PL" dirty="0"/>
          </a:p>
          <a:p>
            <a:endParaRPr lang="pl-PL" dirty="0"/>
          </a:p>
          <a:p>
            <a:r>
              <a:rPr lang="pl-PL" b="1" dirty="0"/>
              <a:t>Szklanka mleka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4DFE1A6-598D-9F50-0347-97D6F0C87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391" y="1439944"/>
            <a:ext cx="2358078" cy="314410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0AAC933-C522-5F08-80FA-DA2EFBEEF4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0" y="2926080"/>
            <a:ext cx="3151446" cy="236358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7C98632-0FB1-258B-B446-730F8A6392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83" y="1216722"/>
            <a:ext cx="2241932" cy="298924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06FB0AB-6D84-3C3E-4220-98B17FEA52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958" y="3118249"/>
            <a:ext cx="3151446" cy="236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038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Zdrowe odżywianie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902537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Innowacja pedagogiczna „Bon </a:t>
            </a:r>
            <a:r>
              <a:rPr lang="pl-PL" b="1" dirty="0" err="1"/>
              <a:t>Apetit</a:t>
            </a:r>
            <a:r>
              <a:rPr lang="pl-PL" b="1" dirty="0"/>
              <a:t>” </a:t>
            </a:r>
            <a:r>
              <a:rPr lang="pl-PL" dirty="0"/>
              <a:t>- Ogólnopolski Projekt Kulinarny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287404F-3714-32AF-D0DA-D4DE07E4B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537" y="2295455"/>
            <a:ext cx="3571875" cy="26765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CBDC6B-70E1-9F28-EACE-B63F84CF20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407" y="2285743"/>
            <a:ext cx="3571874" cy="268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33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Zdrowe odżywianie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786300" y="1656174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Projekt </a:t>
            </a:r>
            <a:r>
              <a:rPr lang="pl-PL" b="1" dirty="0"/>
              <a:t>„Trzymaj formę”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D47D731-4B05-EF92-2C26-8D45EB5D7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47" y="2164991"/>
            <a:ext cx="8189479" cy="46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2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FA6133-52C2-0F91-54FD-F7B92C34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027253"/>
          </a:xfrm>
        </p:spPr>
        <p:txBody>
          <a:bodyPr>
            <a:normAutofit/>
          </a:bodyPr>
          <a:lstStyle/>
          <a:p>
            <a:r>
              <a:rPr lang="pl-PL" sz="5400" b="0" spc="-40" dirty="0">
                <a:solidFill>
                  <a:srgbClr val="000000"/>
                </a:solidFill>
                <a:latin typeface="Calibri"/>
                <a:cs typeface="Calibri"/>
              </a:rPr>
              <a:t>STANDARD</a:t>
            </a:r>
            <a:r>
              <a:rPr lang="pl-PL" sz="5400" b="0" spc="-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5400" b="0" spc="-10" dirty="0">
                <a:solidFill>
                  <a:srgbClr val="000000"/>
                </a:solidFill>
                <a:latin typeface="Calibri"/>
                <a:cs typeface="Calibri"/>
              </a:rPr>
              <a:t>PIERWSZY</a:t>
            </a:r>
            <a:endParaRPr lang="pl-PL" sz="54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AF77C0B-9659-36A4-B7BC-8FC4891A2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3040" y="2885757"/>
            <a:ext cx="9144000" cy="2277901"/>
          </a:xfrm>
        </p:spPr>
        <p:txBody>
          <a:bodyPr>
            <a:noAutofit/>
          </a:bodyPr>
          <a:lstStyle/>
          <a:p>
            <a:pPr marL="12700" marR="5080">
              <a:lnSpc>
                <a:spcPct val="100699"/>
              </a:lnSpc>
              <a:spcBef>
                <a:spcPts val="75"/>
              </a:spcBef>
            </a:pPr>
            <a:r>
              <a:rPr lang="pl-PL" sz="2800" dirty="0">
                <a:latin typeface="Calibri"/>
                <a:cs typeface="Calibri"/>
              </a:rPr>
              <a:t>„Koncepcja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pracy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spc="-40" dirty="0">
                <a:latin typeface="Calibri"/>
                <a:cs typeface="Calibri"/>
              </a:rPr>
              <a:t>szkoły,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jej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struktura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organizacja </a:t>
            </a:r>
            <a:r>
              <a:rPr lang="pl-PL" sz="2800" dirty="0">
                <a:latin typeface="Calibri"/>
                <a:cs typeface="Calibri"/>
              </a:rPr>
              <a:t>sprzyjają</a:t>
            </a:r>
            <a:r>
              <a:rPr lang="pl-PL" sz="2800" spc="-10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uczestnictwu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społeczności</a:t>
            </a:r>
            <a:r>
              <a:rPr lang="pl-PL" sz="2800" spc="-10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szkolnej</a:t>
            </a:r>
            <a:endParaRPr lang="pl-PL" sz="2800" dirty="0">
              <a:latin typeface="Calibri"/>
              <a:cs typeface="Calibri"/>
            </a:endParaRPr>
          </a:p>
          <a:p>
            <a:pPr marL="12700" marR="353695">
              <a:lnSpc>
                <a:spcPts val="3379"/>
              </a:lnSpc>
              <a:spcBef>
                <a:spcPts val="35"/>
              </a:spcBef>
            </a:pPr>
            <a:r>
              <a:rPr lang="pl-PL" sz="2800" dirty="0">
                <a:latin typeface="Calibri"/>
                <a:cs typeface="Calibri"/>
              </a:rPr>
              <a:t>w</a:t>
            </a:r>
            <a:r>
              <a:rPr lang="pl-PL" sz="2800" spc="-8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realizacji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działań</a:t>
            </a:r>
            <a:r>
              <a:rPr lang="pl-PL" sz="2800" spc="-7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w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zakresie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promocji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zdrowia </a:t>
            </a:r>
            <a:r>
              <a:rPr lang="pl-PL" sz="2800" dirty="0">
                <a:latin typeface="Calibri"/>
                <a:cs typeface="Calibri"/>
              </a:rPr>
              <a:t>oraz</a:t>
            </a:r>
            <a:r>
              <a:rPr lang="pl-PL" sz="2800" spc="-5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ich</a:t>
            </a:r>
            <a:r>
              <a:rPr lang="pl-PL" sz="2800" spc="-3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skuteczności</a:t>
            </a:r>
            <a:r>
              <a:rPr lang="pl-PL" sz="2800" spc="-4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4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długofalowości.”</a:t>
            </a:r>
            <a:endParaRPr lang="pl-PL" sz="2800" dirty="0">
              <a:latin typeface="Calibri"/>
              <a:cs typeface="Calibri"/>
            </a:endParaRP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52916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Zdrowe odżywianie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Tydzień witamin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81D6E85-697B-F9BF-7E0A-0BFB5A82A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7" y="2226248"/>
            <a:ext cx="2979489" cy="223263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C309FAD-D9D2-331F-DCD0-4461695D6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50" y="3592475"/>
            <a:ext cx="2066803" cy="275901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D45785E-AF9B-4BE5-6214-899B238F25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76" y="4608348"/>
            <a:ext cx="2851656" cy="213684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8876B9-1BAD-FB57-D364-9DE02B30A2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772" y="1439944"/>
            <a:ext cx="2851655" cy="213684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3F82D97-9E38-566D-DA70-F5BE3044B5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63" y="1084082"/>
            <a:ext cx="3240489" cy="242820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B8CB14C7-6B2F-53B6-C90B-44213E85A3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300" y="3907864"/>
            <a:ext cx="1949301" cy="275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42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Projekt </a:t>
            </a:r>
            <a:r>
              <a:rPr lang="pl-PL" b="1" dirty="0"/>
              <a:t>„Już pływam” </a:t>
            </a:r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031507-E8EE-95EB-46F9-E1BE9CB80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7" y="2715946"/>
            <a:ext cx="3498663" cy="26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jekt &quot;Już pływam&quot; 2024 - Gmina Wietrzychowice - Portal gov.pl">
            <a:extLst>
              <a:ext uri="{FF2B5EF4-FFF2-40B4-BE49-F238E27FC236}">
                <a16:creationId xmlns:a16="http://schemas.microsoft.com/office/drawing/2014/main" id="{BC72D5E2-DF59-3316-7F0C-FEC47D6A2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632" y="1701355"/>
            <a:ext cx="6943040" cy="292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801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Projekt </a:t>
            </a:r>
            <a:r>
              <a:rPr lang="pl-PL" b="1" dirty="0"/>
              <a:t>„Jeżdżę z głową” </a:t>
            </a:r>
            <a:endParaRPr lang="pl-PL" dirty="0"/>
          </a:p>
        </p:txBody>
      </p:sp>
      <p:pic>
        <p:nvPicPr>
          <p:cNvPr id="2050" name="Picture 2" descr="Jeżdżę z głową 2021 – projekt zakończony : Centrum Informacji Turystycznej  w Nowym Sączu">
            <a:extLst>
              <a:ext uri="{FF2B5EF4-FFF2-40B4-BE49-F238E27FC236}">
                <a16:creationId xmlns:a16="http://schemas.microsoft.com/office/drawing/2014/main" id="{1BF2AEE5-7407-DAD9-05C5-6AAF07152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828" y="1292732"/>
            <a:ext cx="571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rak dostępnego opisu zdjęcia.">
            <a:extLst>
              <a:ext uri="{FF2B5EF4-FFF2-40B4-BE49-F238E27FC236}">
                <a16:creationId xmlns:a16="http://schemas.microsoft.com/office/drawing/2014/main" id="{DEC60237-124A-5462-5B3B-D3ADAADD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7" y="2607541"/>
            <a:ext cx="7861954" cy="382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906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Dzień Sportu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19D0A84-0307-A050-282A-E8C2F0BD6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69" y="2043914"/>
            <a:ext cx="2520442" cy="334867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7549B39-7CB2-7CAE-A7AA-A9856473E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18" y="3472300"/>
            <a:ext cx="2412115" cy="321997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D9C9ED8-9625-383F-0BDE-4C866F83C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512" y="2430256"/>
            <a:ext cx="2444551" cy="326327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66E4A9B-0BE7-539F-FC8D-130FFDC6B3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453" y="2999410"/>
            <a:ext cx="2446141" cy="326539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B937F37E-171C-045D-9D61-F84AA0863A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5099" y="1638211"/>
            <a:ext cx="3231576" cy="242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794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2055043" y="2526664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Wycieczki szkolne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4DA55CA-F73A-C717-4C17-C4EA8D4DB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" y="1913275"/>
            <a:ext cx="1795242" cy="240220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7DDA596-7012-13CF-91DF-9FBA07681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028" y="3925020"/>
            <a:ext cx="3241076" cy="242864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D05E32-506F-0708-A77D-94D6FEF87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75" y="4400855"/>
            <a:ext cx="1691057" cy="225549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5F9BE63-20D9-0867-9B2E-A22590FA02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066" y="1201101"/>
            <a:ext cx="3140497" cy="235458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FDB90AA-A98D-F66A-85E2-42E1F6ADC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786" y="1543943"/>
            <a:ext cx="1869074" cy="2495059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1320BD10-B68F-80FF-6ABB-9EDF9424E2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919" y="2226072"/>
            <a:ext cx="2506063" cy="3353351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1B9B6B5-9A05-FD15-EC41-912D3687E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03" y="4443297"/>
            <a:ext cx="1691057" cy="225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331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4631322" y="1439944"/>
            <a:ext cx="54204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zajęcia sportowe pozalekcyjne dla uczniów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2F5E23-27B7-6A46-8977-D44005560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7" y="3290917"/>
            <a:ext cx="2471473" cy="32992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E076E40-E9A3-0F02-6C2A-26756546DC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475" y="3223967"/>
            <a:ext cx="3593195" cy="2395463"/>
          </a:xfrm>
          <a:prstGeom prst="rect">
            <a:avLst/>
          </a:prstGeom>
        </p:spPr>
      </p:pic>
      <p:pic>
        <p:nvPicPr>
          <p:cNvPr id="2050" name="Picture 2" descr="Może być zdjęciem przedstawiającym 6 osób i ludzie grający w tenisa">
            <a:extLst>
              <a:ext uri="{FF2B5EF4-FFF2-40B4-BE49-F238E27FC236}">
                <a16:creationId xmlns:a16="http://schemas.microsoft.com/office/drawing/2014/main" id="{D5C22101-6061-61DC-88D0-221A2374D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324" y="2157712"/>
            <a:ext cx="2423033" cy="302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że być zdjęciem przedstawiającym 7 osób, ludzie grający w tenisa i frisbee">
            <a:extLst>
              <a:ext uri="{FF2B5EF4-FFF2-40B4-BE49-F238E27FC236}">
                <a16:creationId xmlns:a16="http://schemas.microsoft.com/office/drawing/2014/main" id="{19432FB9-053B-8913-4DFD-B0B02D5EC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439" y="839948"/>
            <a:ext cx="2624326" cy="328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A80E06-028F-45E2-6D46-103B8E0584B3}"/>
              </a:ext>
            </a:extLst>
          </p:cNvPr>
          <p:cNvSpPr txBox="1"/>
          <p:nvPr/>
        </p:nvSpPr>
        <p:spPr>
          <a:xfrm>
            <a:off x="7105455" y="5942756"/>
            <a:ext cx="7480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udział uczniów w zawodach sportowych</a:t>
            </a:r>
          </a:p>
        </p:txBody>
      </p:sp>
    </p:spTree>
    <p:extLst>
      <p:ext uri="{BB962C8B-B14F-4D97-AF65-F5344CB8AC3E}">
        <p14:creationId xmlns:p14="http://schemas.microsoft.com/office/powerpoint/2010/main" val="36689386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Aktywność fizyczna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5323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Udział w projektach gminnych </a:t>
            </a:r>
          </a:p>
          <a:p>
            <a:r>
              <a:rPr lang="pl-PL" b="1" dirty="0"/>
              <a:t>„Eko Bieg z Gwizdkiem po Zdrowie”</a:t>
            </a:r>
          </a:p>
          <a:p>
            <a:r>
              <a:rPr lang="pl-PL" b="1" dirty="0"/>
              <a:t>„Eko Rowerowa Familiada”</a:t>
            </a:r>
          </a:p>
          <a:p>
            <a:r>
              <a:rPr lang="pl-PL" b="1" dirty="0"/>
              <a:t>„Eko Bieg po Dolinie”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9E53B78-C7DB-FE7D-4799-D26C3FDF1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7" y="3336598"/>
            <a:ext cx="3627015" cy="306842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39A602-E3DD-94F5-26DE-64EF75CD18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93" y="2434387"/>
            <a:ext cx="3874414" cy="287415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0F10CE-F983-D5FF-2F45-94F454B7B6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08" y="1079774"/>
            <a:ext cx="3649296" cy="273453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D93CA09-AB92-493C-3C8B-B6F0BAFA0D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789" y="3871465"/>
            <a:ext cx="4091233" cy="306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316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Zdrowie psychiczne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Listopadowe weekendy z książką i jabłkiem</a:t>
            </a:r>
          </a:p>
          <a:p>
            <a:endParaRPr lang="pl-PL" b="1" dirty="0"/>
          </a:p>
          <a:p>
            <a:r>
              <a:rPr lang="pl-PL" b="1" dirty="0"/>
              <a:t>Przerwa na czytanie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47AB9EE-CA2D-F997-13C0-D189A585D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832" y="3962400"/>
            <a:ext cx="3864235" cy="289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85BF5F8-AAC9-DAEC-3DC2-ADA4398223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59" y="2842252"/>
            <a:ext cx="4576068" cy="3429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580CC3E-4D31-2FAF-5479-6DE072292D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832" y="1737864"/>
            <a:ext cx="4010525" cy="180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950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Zdrowie psychiczne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312901" y="1666160"/>
            <a:ext cx="3801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/>
          </a:p>
          <a:p>
            <a:r>
              <a:rPr lang="pl-PL" b="1" dirty="0"/>
              <a:t>Pierwszy dzień wiosny na wesoło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8A7D624-3BD9-4F5D-89C8-EAA49BC98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65" y="739305"/>
            <a:ext cx="2129081" cy="378653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2C0B46D-B99F-ACF7-A461-EB88DE6D8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8" y="2566475"/>
            <a:ext cx="3503601" cy="26253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1416EA-D274-D281-AB54-702D7F50AF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967" y="4361416"/>
            <a:ext cx="3567113" cy="267652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D8C34F8-FC91-F26C-69F1-D408AB3CD3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1177"/>
            <a:ext cx="2192290" cy="309564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CBB7461-794D-749D-ACB1-C9859604B4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69" y="4659535"/>
            <a:ext cx="2987392" cy="224154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299791-CA79-0CD8-D0B3-603FD59E99F3}"/>
              </a:ext>
            </a:extLst>
          </p:cNvPr>
          <p:cNvSpPr txBox="1"/>
          <p:nvPr/>
        </p:nvSpPr>
        <p:spPr>
          <a:xfrm>
            <a:off x="8979031" y="236274"/>
            <a:ext cx="7480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Szkolny Dzień Szczęścia 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2D761D0-5001-7FA3-3F06-6F3AE0F026D3}"/>
              </a:ext>
            </a:extLst>
          </p:cNvPr>
          <p:cNvSpPr txBox="1"/>
          <p:nvPr/>
        </p:nvSpPr>
        <p:spPr>
          <a:xfrm>
            <a:off x="4744065" y="1166269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  <a:p>
            <a:r>
              <a:rPr lang="pl-PL" b="1" dirty="0"/>
              <a:t>Dzień Kolorowej Skarpetki</a:t>
            </a:r>
          </a:p>
        </p:txBody>
      </p:sp>
    </p:spTree>
    <p:extLst>
      <p:ext uri="{BB962C8B-B14F-4D97-AF65-F5344CB8AC3E}">
        <p14:creationId xmlns:p14="http://schemas.microsoft.com/office/powerpoint/2010/main" val="1862064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Zdrowie psychiczne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/>
          </a:p>
          <a:p>
            <a:r>
              <a:rPr lang="pl-PL" b="1" dirty="0"/>
              <a:t>Międzynarodowy Dzień Osób z Niepełnosprawnością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E10B9DC-11FD-3158-4C17-6CF5BE9C5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4" y="2516764"/>
            <a:ext cx="2790107" cy="333793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1C637D-A6EB-4770-8B81-7D6B4BF7BA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771" y="3111414"/>
            <a:ext cx="3064561" cy="380344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8CA95D1-DFDD-B6D5-6685-A931D21B5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92" y="2516764"/>
            <a:ext cx="1891139" cy="294509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3F89262-7006-D002-33E6-2C6B63AF93AA}"/>
              </a:ext>
            </a:extLst>
          </p:cNvPr>
          <p:cNvSpPr txBox="1"/>
          <p:nvPr/>
        </p:nvSpPr>
        <p:spPr>
          <a:xfrm>
            <a:off x="9703324" y="1470522"/>
            <a:ext cx="2076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Tydzień ulgi!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07EBDDA1-8ECC-65DB-4856-FC5EEA8063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363" y="2163020"/>
            <a:ext cx="2862174" cy="394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3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39C2543-87DE-F28B-C7DC-D5EB73A38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87437"/>
          </a:xfrm>
        </p:spPr>
        <p:txBody>
          <a:bodyPr>
            <a:normAutofit/>
          </a:bodyPr>
          <a:lstStyle/>
          <a:p>
            <a:r>
              <a:rPr lang="pl-PL" sz="4800" b="0" dirty="0">
                <a:solidFill>
                  <a:srgbClr val="000000"/>
                </a:solidFill>
                <a:latin typeface="Calibri"/>
                <a:cs typeface="Calibri"/>
              </a:rPr>
              <a:t>Wymiary</a:t>
            </a:r>
            <a:r>
              <a:rPr lang="pl-PL" sz="48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4800" b="0" dirty="0">
                <a:solidFill>
                  <a:srgbClr val="000000"/>
                </a:solidFill>
                <a:latin typeface="Calibri"/>
                <a:cs typeface="Calibri"/>
              </a:rPr>
              <a:t>(I</a:t>
            </a:r>
            <a:r>
              <a:rPr lang="pl-PL" sz="48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4800" b="0" spc="-10" dirty="0">
                <a:solidFill>
                  <a:srgbClr val="000000"/>
                </a:solidFill>
                <a:latin typeface="Calibri"/>
                <a:cs typeface="Calibri"/>
              </a:rPr>
              <a:t>standard)</a:t>
            </a:r>
            <a:endParaRPr lang="pl-PL" sz="48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80225C4-1E95-83AB-335A-50C404E2F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1478"/>
            <a:ext cx="9144000" cy="2846322"/>
          </a:xfrm>
        </p:spPr>
        <p:txBody>
          <a:bodyPr>
            <a:normAutofit fontScale="55000" lnSpcReduction="20000"/>
          </a:bodyPr>
          <a:lstStyle/>
          <a:p>
            <a:pPr marL="354965" indent="-342265" algn="l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lang="pl-PL" sz="3600" spc="-10" dirty="0">
                <a:latin typeface="Calibri"/>
                <a:cs typeface="Calibri"/>
              </a:rPr>
              <a:t>Uwzględnienie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promocji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zdrowia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w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dokumentach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oraz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pracy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i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życiu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szkoły.</a:t>
            </a:r>
            <a:endParaRPr lang="pl-PL" sz="3600" dirty="0">
              <a:latin typeface="Calibri"/>
              <a:cs typeface="Calibri"/>
            </a:endParaRPr>
          </a:p>
          <a:p>
            <a:pPr marL="354965" indent="-342265" algn="l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354965" algn="l"/>
              </a:tabLst>
            </a:pPr>
            <a:r>
              <a:rPr lang="pl-PL" sz="3600" dirty="0">
                <a:latin typeface="Calibri"/>
                <a:cs typeface="Calibri"/>
              </a:rPr>
              <a:t>Struktura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dla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realizacji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programu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szkoły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promującej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zdrowie.</a:t>
            </a:r>
            <a:endParaRPr lang="pl-PL" sz="3600" dirty="0">
              <a:latin typeface="Calibri"/>
              <a:cs typeface="Calibri"/>
            </a:endParaRPr>
          </a:p>
          <a:p>
            <a:pPr marL="355600" marR="5080" indent="-342900" algn="l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355600" algn="l"/>
              </a:tabLst>
            </a:pPr>
            <a:r>
              <a:rPr lang="pl-PL" sz="3600" spc="-10" dirty="0">
                <a:latin typeface="Calibri"/>
                <a:cs typeface="Calibri"/>
              </a:rPr>
              <a:t>Szkolenia,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informowanie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i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dostępność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informacji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na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temat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koncepcji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szkoły promującej</a:t>
            </a:r>
            <a:r>
              <a:rPr lang="pl-PL" sz="3600" spc="-20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zdrowie.</a:t>
            </a:r>
            <a:endParaRPr lang="pl-PL" sz="3600" dirty="0">
              <a:latin typeface="Calibri"/>
              <a:cs typeface="Calibri"/>
            </a:endParaRPr>
          </a:p>
          <a:p>
            <a:pPr marL="355600" marR="652780" indent="-342900" algn="l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355600" algn="l"/>
              </a:tabLst>
            </a:pPr>
            <a:r>
              <a:rPr lang="pl-PL" sz="3600" spc="-10" dirty="0">
                <a:latin typeface="Calibri"/>
                <a:cs typeface="Calibri"/>
              </a:rPr>
              <a:t>Planowanie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i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ewaluacja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działań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w</a:t>
            </a:r>
            <a:r>
              <a:rPr lang="pl-PL" sz="3600" spc="-5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zakresie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promocji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spc="-10" dirty="0">
                <a:latin typeface="Calibri"/>
                <a:cs typeface="Calibri"/>
              </a:rPr>
              <a:t>zdrowia</a:t>
            </a:r>
            <a:r>
              <a:rPr lang="pl-PL" sz="3600" spc="-45" dirty="0">
                <a:latin typeface="Calibri"/>
                <a:cs typeface="Calibri"/>
              </a:rPr>
              <a:t> </a:t>
            </a:r>
            <a:r>
              <a:rPr lang="pl-PL" sz="3600" dirty="0">
                <a:latin typeface="Calibri"/>
                <a:cs typeface="Calibri"/>
              </a:rPr>
              <a:t>oraz</a:t>
            </a:r>
            <a:r>
              <a:rPr lang="pl-PL" sz="3600" spc="-50" dirty="0">
                <a:latin typeface="Calibri"/>
                <a:cs typeface="Calibri"/>
              </a:rPr>
              <a:t> </a:t>
            </a:r>
            <a:r>
              <a:rPr lang="pl-PL" sz="3600" spc="-25" dirty="0">
                <a:latin typeface="Calibri"/>
                <a:cs typeface="Calibri"/>
              </a:rPr>
              <a:t>ich </a:t>
            </a:r>
            <a:r>
              <a:rPr lang="pl-PL" sz="3600" spc="-10" dirty="0">
                <a:latin typeface="Calibri"/>
                <a:cs typeface="Calibri"/>
              </a:rPr>
              <a:t>dokumentów.</a:t>
            </a:r>
            <a:endParaRPr lang="pl-PL" sz="3600" dirty="0">
              <a:latin typeface="Calibri"/>
              <a:cs typeface="Calibri"/>
            </a:endParaRPr>
          </a:p>
          <a:p>
            <a:pPr algn="l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38984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Zdrowie psychiczne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Tydzień dobrych manier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92B4CEC-F8A4-5460-BE28-26986365D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675" y="1369505"/>
            <a:ext cx="3455508" cy="258932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F14DF76-1FBF-D1AD-36D4-A9567E400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0" y="1999508"/>
            <a:ext cx="2503379" cy="334180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34BE1AB-8A0A-5539-3644-A86922E597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51" y="2242204"/>
            <a:ext cx="3455509" cy="258932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D5936CB-8804-BF45-F601-FD26C15630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18" y="3344045"/>
            <a:ext cx="2624146" cy="350301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9CEB8F3-3B7D-9914-8D3F-0DC9E5356E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29" y="4315015"/>
            <a:ext cx="3127888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43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Profilaktyka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807668" y="1789837"/>
            <a:ext cx="108243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Program profilaktyczny</a:t>
            </a:r>
            <a:r>
              <a:rPr lang="pl-PL" b="1" dirty="0"/>
              <a:t> „Bieg po zdrowie”</a:t>
            </a:r>
          </a:p>
          <a:p>
            <a:endParaRPr lang="pl-PL" b="1" dirty="0"/>
          </a:p>
          <a:p>
            <a:r>
              <a:rPr lang="pl-PL" dirty="0"/>
              <a:t>Program profilaktyczny</a:t>
            </a:r>
            <a:r>
              <a:rPr lang="pl-PL" b="1" dirty="0"/>
              <a:t> „Znamię! Znam je?”</a:t>
            </a:r>
          </a:p>
          <a:p>
            <a:endParaRPr lang="pl-PL" b="1" dirty="0"/>
          </a:p>
          <a:p>
            <a:r>
              <a:rPr lang="pl-PL" dirty="0"/>
              <a:t>Program profilaktyczny </a:t>
            </a:r>
            <a:r>
              <a:rPr lang="pl-PL" b="1" dirty="0"/>
              <a:t>„Między nami kobietkami”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40B7A6B-47AE-7A62-B30A-754079C7A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683" y="3878762"/>
            <a:ext cx="3388083" cy="2542193"/>
          </a:xfrm>
          <a:prstGeom prst="rect">
            <a:avLst/>
          </a:prstGeom>
        </p:spPr>
      </p:pic>
      <p:pic>
        <p:nvPicPr>
          <p:cNvPr id="3074" name="Picture 2" descr="bieg po zdrowie">
            <a:extLst>
              <a:ext uri="{FF2B5EF4-FFF2-40B4-BE49-F238E27FC236}">
                <a16:creationId xmlns:a16="http://schemas.microsoft.com/office/drawing/2014/main" id="{EDA5E2B3-BA6A-EFCF-B626-30D976CAB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78" y="3863984"/>
            <a:ext cx="6096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ner do Programu &quot;Znamię! Znam je?&quot; Jak rozpoznać czerniaka? z prawej strony rysunek siedzącej osoby na leżaku pod parasolem">
            <a:extLst>
              <a:ext uri="{FF2B5EF4-FFF2-40B4-BE49-F238E27FC236}">
                <a16:creationId xmlns:a16="http://schemas.microsoft.com/office/drawing/2014/main" id="{A02EFE5C-6DA4-BB49-43C0-09777D7BE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38" y="1239286"/>
            <a:ext cx="5509442" cy="232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0082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Profilaktyka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Program profilaktyczny </a:t>
            </a:r>
            <a:r>
              <a:rPr lang="pl-PL" b="1" dirty="0"/>
              <a:t>„Cukierki”</a:t>
            </a:r>
          </a:p>
          <a:p>
            <a:endParaRPr lang="pl-PL" b="1" dirty="0"/>
          </a:p>
          <a:p>
            <a:r>
              <a:rPr lang="pl-PL" dirty="0"/>
              <a:t>Program profilaktyczny </a:t>
            </a:r>
            <a:r>
              <a:rPr lang="pl-PL" b="1" dirty="0"/>
              <a:t>„Debata”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13679BC-5C5D-3044-31BD-F79E2C3B2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588" y="2998149"/>
            <a:ext cx="3523269" cy="352326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A6FFBF-E02B-24A9-AF2F-A49FA0A257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33" y="2542048"/>
            <a:ext cx="3422143" cy="342214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E6B7E2F-D69D-A9B5-5A88-4A01013BDC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3209" y="1227839"/>
            <a:ext cx="3523269" cy="35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105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Program edukacyjny </a:t>
            </a:r>
            <a:r>
              <a:rPr lang="pl-PL" b="1" dirty="0"/>
              <a:t>- Akademia Bezpiecznego Puchatka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CEA3A2F-3FAB-332B-725E-E73CFEE3F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534" y="2276191"/>
            <a:ext cx="3654354" cy="3564755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51FD0E5-0C48-A7F5-69E4-3F6373A15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206533"/>
            <a:ext cx="2990792" cy="42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4591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4883084" y="2330412"/>
            <a:ext cx="70434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Spotkania z policją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337CDE5-02CB-1302-7108-7972B32F8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5726" y="1593434"/>
            <a:ext cx="3377799" cy="253109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EF7EF99-3002-FD8E-4995-F4B7D7743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4" y="1962472"/>
            <a:ext cx="4012677" cy="300950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12F1366-70B0-8F8F-6B4B-B2C226C751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524" y="3513468"/>
            <a:ext cx="3777307" cy="283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439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5033914" y="1918956"/>
            <a:ext cx="4907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Dzień Bezpiecznego Internetu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E4E9348-85E4-A65C-38DB-5A8932444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27" y="1679318"/>
            <a:ext cx="3625512" cy="271671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A8D99B9-C73B-C4EF-B40D-821DDE5D09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93" y="267873"/>
            <a:ext cx="2840454" cy="379176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ECF0DE-8687-F4A4-6BFF-388BDADC4F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32" y="2650219"/>
            <a:ext cx="4165196" cy="3121120"/>
          </a:xfrm>
          <a:prstGeom prst="rect">
            <a:avLst/>
          </a:prstGeom>
        </p:spPr>
      </p:pic>
      <p:pic>
        <p:nvPicPr>
          <p:cNvPr id="1026" name="Obraz 5" descr="Opis: 20210319_090354">
            <a:extLst>
              <a:ext uri="{FF2B5EF4-FFF2-40B4-BE49-F238E27FC236}">
                <a16:creationId xmlns:a16="http://schemas.microsoft.com/office/drawing/2014/main" id="{9B6D1BF8-F8F2-278A-EF8D-28C3FC6A1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9" y="4508137"/>
            <a:ext cx="35433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Obraz 4" descr="Opis: 20210514_113153">
            <a:extLst>
              <a:ext uri="{FF2B5EF4-FFF2-40B4-BE49-F238E27FC236}">
                <a16:creationId xmlns:a16="http://schemas.microsoft.com/office/drawing/2014/main" id="{0DC5211C-D47A-16AD-443D-222132A5D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520" y="4263437"/>
            <a:ext cx="3355732" cy="2518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0764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Chronimy swoje dane nie tylko od święta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BFA8E45-4C0B-F87B-B000-D9AF12CC8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11" y="2102838"/>
            <a:ext cx="5672411" cy="425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883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3660747" y="1227083"/>
            <a:ext cx="3648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Odblaskowa Szkoła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7F4A5AD-1E6F-53DF-7C31-8FE12FA668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109" y="4054889"/>
            <a:ext cx="4241017" cy="195706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3E50F2C-F0F3-C143-5D60-3F1737E1D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739" y="1744124"/>
            <a:ext cx="4107570" cy="231076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104BDBE-DCCB-DD23-0FAD-B86FFB668B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0" y="3825180"/>
            <a:ext cx="3498754" cy="262523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63D4FC87-63F8-67D5-752E-D6387A7473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988" y="4362050"/>
            <a:ext cx="3290377" cy="246888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56E7BA8-AF93-385F-EBFD-32F4C5A43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803" y="1214837"/>
            <a:ext cx="42672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206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Konkurs BRD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6B56684-16E3-C863-03D9-55F7FA38D1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586" y="4193214"/>
            <a:ext cx="3422368" cy="256449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C117E28-7F72-0EB7-2F76-7A6067955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88" y="2009240"/>
            <a:ext cx="3862021" cy="289394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DF19DAA-3977-ABF2-26AC-C4FA16756B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457" y="996884"/>
            <a:ext cx="3571875" cy="267652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FBC8CB5-3B41-58D2-F796-FB9125CD25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669" y="1416540"/>
            <a:ext cx="2365193" cy="33737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C40F4C2-8139-BBE6-AA9A-2C9FE0FF65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010" y="3768528"/>
            <a:ext cx="2471116" cy="352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109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4194929" y="1925790"/>
            <a:ext cx="4581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„Ratujemy i uczymy ratować” 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B2F8482-2B36-79D1-4C90-8806A7AD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7" y="2110456"/>
            <a:ext cx="3187700" cy="23050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47AA623-25AA-0F60-65C6-396258E7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89" y="3931658"/>
            <a:ext cx="3648173" cy="273521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5717935-8BED-6895-29C4-D4367EAB0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719" y="2363366"/>
            <a:ext cx="3481246" cy="260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2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F4689A7-4C74-4770-27CC-21EF1D622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6630" y="882516"/>
            <a:ext cx="9144000" cy="1338607"/>
          </a:xfrm>
        </p:spPr>
        <p:txBody>
          <a:bodyPr>
            <a:normAutofit/>
          </a:bodyPr>
          <a:lstStyle/>
          <a:p>
            <a:r>
              <a:rPr lang="pl-PL" sz="3200" b="1" spc="-10" dirty="0">
                <a:solidFill>
                  <a:srgbClr val="000000"/>
                </a:solidFill>
              </a:rPr>
              <a:t>Podsumowanie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wyników</a:t>
            </a:r>
            <a:r>
              <a:rPr lang="pl-PL" sz="3200" b="1" spc="-45" dirty="0">
                <a:solidFill>
                  <a:srgbClr val="000000"/>
                </a:solidFill>
              </a:rPr>
              <a:t> </a:t>
            </a:r>
            <a:r>
              <a:rPr lang="pl-PL" sz="3200" b="1" dirty="0">
                <a:solidFill>
                  <a:srgbClr val="000000"/>
                </a:solidFill>
              </a:rPr>
              <a:t>w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standardzie</a:t>
            </a:r>
            <a:r>
              <a:rPr lang="pl-PL" sz="3200" b="1" spc="-40" dirty="0">
                <a:solidFill>
                  <a:srgbClr val="000000"/>
                </a:solidFill>
              </a:rPr>
              <a:t> </a:t>
            </a:r>
            <a:r>
              <a:rPr lang="pl-PL" sz="3200" b="1" spc="-10" dirty="0">
                <a:solidFill>
                  <a:srgbClr val="000000"/>
                </a:solidFill>
              </a:rPr>
              <a:t>pierwszym</a:t>
            </a:r>
            <a:endParaRPr lang="pl-PL" sz="3200" b="1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FD8AD47-9E9B-37D2-6958-843F8F21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034" y="2534916"/>
            <a:ext cx="2052844" cy="2693922"/>
          </a:xfrm>
        </p:spPr>
        <p:txBody>
          <a:bodyPr>
            <a:normAutofit/>
          </a:bodyPr>
          <a:lstStyle/>
          <a:p>
            <a:pPr marL="590550" algn="l">
              <a:lnSpc>
                <a:spcPct val="100000"/>
              </a:lnSpc>
              <a:spcBef>
                <a:spcPts val="2535"/>
              </a:spcBef>
            </a:pPr>
            <a:r>
              <a:rPr lang="pl-PL" sz="4000" spc="-25" dirty="0">
                <a:latin typeface="Calibri"/>
                <a:cs typeface="Calibri"/>
              </a:rPr>
              <a:t>4,7</a:t>
            </a:r>
            <a:endParaRPr lang="pl-PL" sz="4000" dirty="0">
              <a:latin typeface="Calibri"/>
              <a:cs typeface="Calibri"/>
            </a:endParaRPr>
          </a:p>
          <a:p>
            <a:pPr marL="12700" marR="5080">
              <a:lnSpc>
                <a:spcPct val="100400"/>
              </a:lnSpc>
              <a:spcBef>
                <a:spcPts val="1085"/>
              </a:spcBef>
            </a:pPr>
            <a:r>
              <a:rPr lang="pl-PL" sz="1600" dirty="0">
                <a:latin typeface="Calibri"/>
                <a:cs typeface="Calibri"/>
              </a:rPr>
              <a:t>1.</a:t>
            </a:r>
            <a:r>
              <a:rPr lang="pl-PL" sz="1600" spc="-1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Uwzględnienie </a:t>
            </a:r>
            <a:r>
              <a:rPr lang="pl-PL" sz="1600" dirty="0">
                <a:latin typeface="Calibri"/>
                <a:cs typeface="Calibri"/>
              </a:rPr>
              <a:t>promocji</a:t>
            </a:r>
            <a:r>
              <a:rPr lang="pl-PL" sz="1600" spc="-80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zdrowia</a:t>
            </a:r>
            <a:r>
              <a:rPr lang="pl-PL" sz="1600" spc="-80" dirty="0">
                <a:latin typeface="Calibri"/>
                <a:cs typeface="Calibri"/>
              </a:rPr>
              <a:t> </a:t>
            </a:r>
            <a:r>
              <a:rPr lang="pl-PL" sz="1600" spc="-50" dirty="0">
                <a:latin typeface="Calibri"/>
                <a:cs typeface="Calibri"/>
              </a:rPr>
              <a:t>w </a:t>
            </a:r>
            <a:r>
              <a:rPr lang="pl-PL" sz="1600" spc="-10" dirty="0">
                <a:latin typeface="Calibri"/>
                <a:cs typeface="Calibri"/>
              </a:rPr>
              <a:t>dokumentach</a:t>
            </a:r>
            <a:r>
              <a:rPr lang="pl-PL" sz="1600" spc="-55" dirty="0">
                <a:latin typeface="Calibri"/>
                <a:cs typeface="Calibri"/>
              </a:rPr>
              <a:t> </a:t>
            </a:r>
            <a:r>
              <a:rPr lang="pl-PL" sz="1600" spc="-20" dirty="0">
                <a:latin typeface="Calibri"/>
                <a:cs typeface="Calibri"/>
              </a:rPr>
              <a:t>oraz </a:t>
            </a:r>
            <a:r>
              <a:rPr lang="pl-PL" sz="1600" dirty="0">
                <a:latin typeface="Calibri"/>
                <a:cs typeface="Calibri"/>
              </a:rPr>
              <a:t>pracy</a:t>
            </a:r>
            <a:r>
              <a:rPr lang="pl-PL" sz="1600" spc="-50" dirty="0">
                <a:latin typeface="Calibri"/>
                <a:cs typeface="Calibri"/>
              </a:rPr>
              <a:t> </a:t>
            </a:r>
            <a:r>
              <a:rPr lang="pl-PL" sz="1600" dirty="0">
                <a:latin typeface="Calibri"/>
                <a:cs typeface="Calibri"/>
              </a:rPr>
              <a:t>i</a:t>
            </a:r>
            <a:r>
              <a:rPr lang="pl-PL" sz="1600" spc="-45" dirty="0">
                <a:latin typeface="Calibri"/>
                <a:cs typeface="Calibri"/>
              </a:rPr>
              <a:t> </a:t>
            </a:r>
            <a:r>
              <a:rPr lang="pl-PL" sz="1600" dirty="0">
                <a:latin typeface="Calibri"/>
                <a:cs typeface="Calibri"/>
              </a:rPr>
              <a:t>życiu</a:t>
            </a:r>
            <a:r>
              <a:rPr lang="pl-PL" sz="1600" spc="-45" dirty="0">
                <a:latin typeface="Calibri"/>
                <a:cs typeface="Calibri"/>
              </a:rPr>
              <a:t> </a:t>
            </a:r>
            <a:r>
              <a:rPr lang="pl-PL" sz="1600" spc="-10" dirty="0">
                <a:latin typeface="Calibri"/>
                <a:cs typeface="Calibri"/>
              </a:rPr>
              <a:t>szkoły.</a:t>
            </a:r>
            <a:endParaRPr lang="pl-PL" sz="1600" dirty="0">
              <a:latin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6E2B30-FDC7-DF01-B41E-F701E3E9BF9C}"/>
              </a:ext>
            </a:extLst>
          </p:cNvPr>
          <p:cNvSpPr txBox="1"/>
          <p:nvPr/>
        </p:nvSpPr>
        <p:spPr>
          <a:xfrm>
            <a:off x="3388332" y="2529401"/>
            <a:ext cx="2052844" cy="1933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295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5,0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2.</a:t>
            </a:r>
            <a:r>
              <a:rPr lang="pl-PL" sz="1800" spc="-1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Struktura </a:t>
            </a:r>
            <a:r>
              <a:rPr lang="pl-PL" sz="1800" spc="-25" dirty="0">
                <a:latin typeface="Calibri"/>
                <a:cs typeface="Calibri"/>
              </a:rPr>
              <a:t>dla </a:t>
            </a:r>
            <a:r>
              <a:rPr lang="pl-PL" sz="1800" spc="-10" dirty="0">
                <a:latin typeface="Calibri"/>
                <a:cs typeface="Calibri"/>
              </a:rPr>
              <a:t>realizacji programu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szkoły promującej zdrowie.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3206DFA-1E8D-3D38-7DF2-B7AC35922396}"/>
              </a:ext>
            </a:extLst>
          </p:cNvPr>
          <p:cNvSpPr txBox="1"/>
          <p:nvPr/>
        </p:nvSpPr>
        <p:spPr>
          <a:xfrm>
            <a:off x="5828630" y="2522993"/>
            <a:ext cx="2225040" cy="2481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1290" algn="ctr">
              <a:lnSpc>
                <a:spcPct val="100000"/>
              </a:lnSpc>
              <a:spcBef>
                <a:spcPts val="2265"/>
              </a:spcBef>
            </a:pPr>
            <a:r>
              <a:rPr lang="pl-PL" sz="4000" spc="-25" dirty="0">
                <a:latin typeface="Calibri"/>
                <a:cs typeface="Calibri"/>
              </a:rPr>
              <a:t>4,7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99400"/>
              </a:lnSpc>
              <a:spcBef>
                <a:spcPts val="990"/>
              </a:spcBef>
            </a:pPr>
            <a:r>
              <a:rPr lang="pl-PL" sz="1800" dirty="0">
                <a:latin typeface="Calibri"/>
                <a:cs typeface="Calibri"/>
              </a:rPr>
              <a:t>3.</a:t>
            </a:r>
            <a:r>
              <a:rPr lang="pl-PL" sz="1800" spc="-2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Szkolenia,</a:t>
            </a:r>
            <a:r>
              <a:rPr lang="pl-PL" sz="1800" spc="-5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informowanie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i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dostępność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informacji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na</a:t>
            </a:r>
            <a:r>
              <a:rPr lang="pl-PL" sz="1800" spc="-50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temat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koncepcji</a:t>
            </a:r>
            <a:r>
              <a:rPr lang="pl-PL" sz="1800" spc="-4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szkoły promującej</a:t>
            </a:r>
            <a:r>
              <a:rPr lang="pl-PL" sz="1800" spc="-2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zdrowie.</a:t>
            </a:r>
            <a:endParaRPr lang="pl-PL" sz="1800" dirty="0">
              <a:latin typeface="Calibri"/>
              <a:cs typeface="Calibri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B3AD27-EBD7-A4D3-4E2F-06551016D855}"/>
              </a:ext>
            </a:extLst>
          </p:cNvPr>
          <p:cNvSpPr txBox="1"/>
          <p:nvPr/>
        </p:nvSpPr>
        <p:spPr>
          <a:xfrm>
            <a:off x="8514230" y="2523887"/>
            <a:ext cx="1987230" cy="1944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9890">
              <a:lnSpc>
                <a:spcPct val="100000"/>
              </a:lnSpc>
              <a:spcBef>
                <a:spcPts val="2375"/>
              </a:spcBef>
            </a:pPr>
            <a:r>
              <a:rPr lang="pl-PL" sz="4000" spc="-25" dirty="0">
                <a:latin typeface="Calibri"/>
                <a:cs typeface="Calibri"/>
              </a:rPr>
              <a:t>5,0</a:t>
            </a:r>
            <a:endParaRPr lang="pl-PL" sz="4000" dirty="0">
              <a:latin typeface="Calibri"/>
              <a:cs typeface="Calibri"/>
            </a:endParaRPr>
          </a:p>
          <a:p>
            <a:pPr marL="12700" marR="5080" algn="ctr">
              <a:lnSpc>
                <a:spcPct val="100400"/>
              </a:lnSpc>
              <a:spcBef>
                <a:spcPts val="1015"/>
              </a:spcBef>
            </a:pPr>
            <a:r>
              <a:rPr lang="pl-PL" sz="1800" dirty="0">
                <a:latin typeface="Calibri"/>
                <a:cs typeface="Calibri"/>
              </a:rPr>
              <a:t>4.</a:t>
            </a:r>
            <a:r>
              <a:rPr lang="pl-PL" sz="1800" spc="-20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Planowanie </a:t>
            </a:r>
            <a:r>
              <a:rPr lang="pl-PL" sz="1800" spc="-50" dirty="0">
                <a:latin typeface="Calibri"/>
                <a:cs typeface="Calibri"/>
              </a:rPr>
              <a:t>i </a:t>
            </a:r>
            <a:r>
              <a:rPr lang="pl-PL" sz="1800" spc="-10" dirty="0">
                <a:latin typeface="Calibri"/>
                <a:cs typeface="Calibri"/>
              </a:rPr>
              <a:t>ewaluacja</a:t>
            </a:r>
            <a:r>
              <a:rPr lang="pl-PL" sz="1800" spc="-35" dirty="0">
                <a:latin typeface="Calibri"/>
                <a:cs typeface="Calibri"/>
              </a:rPr>
              <a:t> </a:t>
            </a:r>
            <a:r>
              <a:rPr lang="pl-PL" sz="1800" dirty="0">
                <a:latin typeface="Calibri"/>
                <a:cs typeface="Calibri"/>
              </a:rPr>
              <a:t>działań</a:t>
            </a:r>
            <a:r>
              <a:rPr lang="pl-PL" sz="1800" spc="-30" dirty="0">
                <a:latin typeface="Calibri"/>
                <a:cs typeface="Calibri"/>
              </a:rPr>
              <a:t> </a:t>
            </a:r>
            <a:r>
              <a:rPr lang="pl-PL" sz="1800" spc="-50" dirty="0">
                <a:latin typeface="Calibri"/>
                <a:cs typeface="Calibri"/>
              </a:rPr>
              <a:t>w </a:t>
            </a:r>
            <a:r>
              <a:rPr lang="pl-PL" sz="1800" spc="-10" dirty="0">
                <a:latin typeface="Calibri"/>
                <a:cs typeface="Calibri"/>
              </a:rPr>
              <a:t>zakresie</a:t>
            </a:r>
            <a:r>
              <a:rPr lang="pl-PL" sz="1800" spc="-25" dirty="0">
                <a:latin typeface="Calibri"/>
                <a:cs typeface="Calibri"/>
              </a:rPr>
              <a:t> </a:t>
            </a:r>
            <a:r>
              <a:rPr lang="pl-PL" sz="1800" spc="-10" dirty="0">
                <a:latin typeface="Calibri"/>
                <a:cs typeface="Calibri"/>
              </a:rPr>
              <a:t>promocji zdrowia.</a:t>
            </a:r>
            <a:endParaRPr lang="pl-PL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11880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Bezpieczeństwo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„Bezpiecznie na wsi mamy, niebezpiecznych sytuacji unikamy” </a:t>
            </a:r>
            <a:r>
              <a:rPr lang="pl-PL" dirty="0"/>
              <a:t>– spotkanie z przedstawicielami KRUS i PIP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0344BFD-CA82-2FD4-14C4-BE57A0453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043" y="4548783"/>
            <a:ext cx="3143191" cy="235529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38BB296-1150-A2EE-21DC-8C5EA7FD4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39" y="2118590"/>
            <a:ext cx="3143190" cy="235529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44CA446-464C-EE5C-FD30-B5CE46414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001" y="2338618"/>
            <a:ext cx="3143190" cy="419589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E51F7C5-DBE8-69C3-5936-00F2FE14EE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383" y="2295456"/>
            <a:ext cx="3567111" cy="267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604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Ekologia i ochrona środowiska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Akcja </a:t>
            </a:r>
            <a:r>
              <a:rPr lang="pl-PL" b="1" dirty="0"/>
              <a:t>„Sprzątanie Świata”</a:t>
            </a:r>
          </a:p>
          <a:p>
            <a:endParaRPr lang="pl-PL" b="1" dirty="0"/>
          </a:p>
          <a:p>
            <a:r>
              <a:rPr lang="pl-PL" b="1" dirty="0"/>
              <a:t>Dzień Ziemi</a:t>
            </a:r>
          </a:p>
          <a:p>
            <a:endParaRPr lang="pl-PL" b="1" dirty="0"/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783F964-85E4-5E6D-F808-0E2736EA3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462" y="4012220"/>
            <a:ext cx="3494595" cy="262211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9E61326-9902-C3B3-F297-A207D5585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19" y="2592371"/>
            <a:ext cx="2723177" cy="362660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D949CAC-6985-3BB8-AF86-3BE1D832C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426" y="1357007"/>
            <a:ext cx="3008075" cy="225405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846FA63-EB46-0760-7FA7-8B2582FC0C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009" y="3106019"/>
            <a:ext cx="3706878" cy="262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633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Ekologia i ochrona środowiska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Program edukacyjny </a:t>
            </a:r>
            <a:r>
              <a:rPr lang="pl-PL" b="1" dirty="0"/>
              <a:t>„</a:t>
            </a:r>
            <a:r>
              <a:rPr lang="pl-PL" b="1" dirty="0" err="1"/>
              <a:t>Velvet</a:t>
            </a:r>
            <a:r>
              <a:rPr lang="pl-PL" b="1" dirty="0"/>
              <a:t>. Piątka dla natury”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D98F32C-168A-B6E7-B8E1-DC0B3D6D2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485" y="2018410"/>
            <a:ext cx="6138519" cy="464846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B58D6E4-5656-FE3E-CB1B-9EEA75268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28" y="2356700"/>
            <a:ext cx="4956309" cy="37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397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Ekologia i ochrona środowiska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1894788" y="151668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Projekt ekologiczny </a:t>
            </a:r>
            <a:r>
              <a:rPr lang="pl-PL" b="1" dirty="0"/>
              <a:t>„Jestem ECO – wiem, rozumiem, działam”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F91A3BC-301A-EAFC-BFCE-F3B0B3059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01" y="1962766"/>
            <a:ext cx="3046483" cy="228587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8BE6440-AA23-89FF-245D-3F2885AA0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890" y="3592375"/>
            <a:ext cx="2626515" cy="349787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70E48CA-A12A-012C-10CE-EEDB3E094D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913" y="1266828"/>
            <a:ext cx="3243257" cy="216217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4F0D79D-7AC9-3D57-97CF-941046848E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72" y="4325390"/>
            <a:ext cx="3609892" cy="240659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236EF8E-5BBB-F8CB-19C2-76C1150B92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92" y="2078039"/>
            <a:ext cx="2893941" cy="289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56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Ekologia i ochrona środowiska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57F285F-4E9A-1C60-0D92-167FDDBAC7CA}"/>
              </a:ext>
            </a:extLst>
          </p:cNvPr>
          <p:cNvSpPr txBox="1"/>
          <p:nvPr/>
        </p:nvSpPr>
        <p:spPr>
          <a:xfrm>
            <a:off x="2055043" y="1577649"/>
            <a:ext cx="1082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Konkursy </a:t>
            </a:r>
            <a:r>
              <a:rPr lang="pl-PL" b="1" dirty="0"/>
              <a:t>„Łap deszcz”, „Latający Eko Przyjaciel”, EKO-DOM”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A3233A2-D55A-B875-B1AE-808BAD92F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" y="2084685"/>
            <a:ext cx="4049025" cy="303406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49EE04A-B5FD-A49A-1564-49313F41B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16477" y="1489435"/>
            <a:ext cx="3579053" cy="268190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579C5F8-C920-2D45-1B86-60951E8CC8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29" y="4021592"/>
            <a:ext cx="4232366" cy="2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813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Akcje charytatywne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49C60B1-8919-FD66-2286-FD3AB5214CE5}"/>
              </a:ext>
            </a:extLst>
          </p:cNvPr>
          <p:cNvSpPr txBox="1"/>
          <p:nvPr/>
        </p:nvSpPr>
        <p:spPr>
          <a:xfrm>
            <a:off x="631597" y="1832450"/>
            <a:ext cx="7479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„Razem na święta – słodki upominek dla seniora”</a:t>
            </a:r>
          </a:p>
          <a:p>
            <a:r>
              <a:rPr lang="pl-PL" dirty="0"/>
              <a:t>„Walentynka dla Seniora”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8B839A2-D2D5-1AC1-B80A-BCD4E93696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245" y="4321852"/>
            <a:ext cx="3005560" cy="225216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0F51CE7-1A64-6E98-E00F-BC9C5AB46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609" y="1054224"/>
            <a:ext cx="3470598" cy="260063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4832203-3948-26B1-75F8-41F5B3987D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314" y="2405169"/>
            <a:ext cx="2607183" cy="348037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4620D74-9261-E9ED-A1DA-8320FBB36F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4" y="2953355"/>
            <a:ext cx="2163732" cy="288155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E578403-5306-1EC6-5904-129BFEB898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404" y="3315494"/>
            <a:ext cx="2121692" cy="304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930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Akcje charytatywne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49C60B1-8919-FD66-2286-FD3AB5214CE5}"/>
              </a:ext>
            </a:extLst>
          </p:cNvPr>
          <p:cNvSpPr txBox="1"/>
          <p:nvPr/>
        </p:nvSpPr>
        <p:spPr>
          <a:xfrm>
            <a:off x="1697355" y="1682234"/>
            <a:ext cx="747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Wielka Orkiestra Świątecznej Pomocy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30E68D43-F569-218D-9324-CDD520585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98" y="2486712"/>
            <a:ext cx="1637012" cy="321678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9F338C7-1ABE-FBC7-CA98-B57BDF0A4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" y="2293857"/>
            <a:ext cx="3126061" cy="387824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7A31D59-9F73-F272-D6A3-082FED485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143" y="3152274"/>
            <a:ext cx="2369660" cy="32167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54F53A3-39E4-24F9-A1EE-684FFBD6AA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693" y="1682234"/>
            <a:ext cx="4298307" cy="3225165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82CB142-397D-B5B6-48C6-403DE586BC9C}"/>
              </a:ext>
            </a:extLst>
          </p:cNvPr>
          <p:cNvSpPr txBox="1"/>
          <p:nvPr/>
        </p:nvSpPr>
        <p:spPr>
          <a:xfrm>
            <a:off x="9896574" y="1120326"/>
            <a:ext cx="5064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„Góra grosza”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966FE20-00A6-F768-97C6-91CF58B19ECC}"/>
              </a:ext>
            </a:extLst>
          </p:cNvPr>
          <p:cNvSpPr txBox="1"/>
          <p:nvPr/>
        </p:nvSpPr>
        <p:spPr>
          <a:xfrm>
            <a:off x="5616019" y="2548242"/>
            <a:ext cx="7480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„Paczka dobra”</a:t>
            </a:r>
          </a:p>
        </p:txBody>
      </p:sp>
    </p:spTree>
    <p:extLst>
      <p:ext uri="{BB962C8B-B14F-4D97-AF65-F5344CB8AC3E}">
        <p14:creationId xmlns:p14="http://schemas.microsoft.com/office/powerpoint/2010/main" val="24131797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Akcje charytatywne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49C60B1-8919-FD66-2286-FD3AB5214CE5}"/>
              </a:ext>
            </a:extLst>
          </p:cNvPr>
          <p:cNvSpPr txBox="1"/>
          <p:nvPr/>
        </p:nvSpPr>
        <p:spPr>
          <a:xfrm>
            <a:off x="2743730" y="2165862"/>
            <a:ext cx="747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Akcje dla Hospicjum Alma </a:t>
            </a:r>
            <a:r>
              <a:rPr lang="pl-PL" dirty="0" err="1"/>
              <a:t>Spei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63051BB-95E3-DD28-551B-411B6888E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" y="2149311"/>
            <a:ext cx="2378294" cy="339238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E73DFD6-1EFF-5CE7-ECF2-577553E466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20" y="1219435"/>
            <a:ext cx="2734270" cy="365002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8449F8B-09DD-62B1-F4D1-C1B56EDBCB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831" y="3714380"/>
            <a:ext cx="3980787" cy="298293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D8CEFA60-4041-2910-D20C-DDD821334C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76" y="3553699"/>
            <a:ext cx="3751146" cy="33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733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985AB44-C4A3-50B3-4F14-735C22A6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524" y="191126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Akcje charytatywne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49C60B1-8919-FD66-2286-FD3AB5214CE5}"/>
              </a:ext>
            </a:extLst>
          </p:cNvPr>
          <p:cNvSpPr txBox="1"/>
          <p:nvPr/>
        </p:nvSpPr>
        <p:spPr>
          <a:xfrm>
            <a:off x="282310" y="1947362"/>
            <a:ext cx="747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Pomoc dla powodzian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7F60BD3-B0DB-EDD9-6263-C95A709B86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14814"/>
            <a:ext cx="2701006" cy="360561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B7DB472-294E-DBE6-9A3D-25069ECE1D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500" y="1669321"/>
            <a:ext cx="2701007" cy="360562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1EEDBD-94DF-4E6A-D8C3-A1E90CE7A5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5" y="3975137"/>
            <a:ext cx="3399050" cy="254702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EC23F3A-8D0D-6205-FD12-9C209BA331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665" y="1516689"/>
            <a:ext cx="3080503" cy="230832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C86E335-4370-0D2A-DC7C-D5F36CC3CE3F}"/>
              </a:ext>
            </a:extLst>
          </p:cNvPr>
          <p:cNvSpPr txBox="1"/>
          <p:nvPr/>
        </p:nvSpPr>
        <p:spPr>
          <a:xfrm>
            <a:off x="6766089" y="1427906"/>
            <a:ext cx="7480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„Daj włos”</a:t>
            </a:r>
          </a:p>
        </p:txBody>
      </p:sp>
    </p:spTree>
    <p:extLst>
      <p:ext uri="{BB962C8B-B14F-4D97-AF65-F5344CB8AC3E}">
        <p14:creationId xmlns:p14="http://schemas.microsoft.com/office/powerpoint/2010/main" val="25588487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7364DAC-BDBF-97D2-C997-0A5D78E544B5}"/>
              </a:ext>
            </a:extLst>
          </p:cNvPr>
          <p:cNvSpPr txBox="1"/>
          <p:nvPr/>
        </p:nvSpPr>
        <p:spPr>
          <a:xfrm>
            <a:off x="2934094" y="1637609"/>
            <a:ext cx="87080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„Promocja</a:t>
            </a:r>
            <a:r>
              <a:rPr lang="pl-PL" sz="2800" b="1" i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zdrowia</a:t>
            </a:r>
            <a:r>
              <a:rPr lang="pl-PL" sz="2800" b="1" i="1" spc="-6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to</a:t>
            </a:r>
            <a:r>
              <a:rPr lang="pl-PL" sz="2800" b="1" i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nauka</a:t>
            </a:r>
            <a:r>
              <a:rPr lang="pl-PL" sz="2800" b="1" i="1" spc="-6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i</a:t>
            </a:r>
            <a:r>
              <a:rPr lang="pl-PL" sz="2800" b="1" i="1" spc="-7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spc="-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sztuka</a:t>
            </a:r>
            <a:r>
              <a:rPr lang="pl-PL" sz="2800" b="1" i="1" spc="-6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pomagania</a:t>
            </a:r>
            <a:r>
              <a:rPr lang="pl-PL" sz="2800" b="1" i="1" spc="-6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spc="-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ludziom,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by</a:t>
            </a:r>
            <a:r>
              <a:rPr lang="pl-PL" sz="2800" b="1" i="1" spc="-5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zmieniali</a:t>
            </a:r>
            <a:r>
              <a:rPr lang="pl-PL" sz="2800" b="1" i="1" spc="-4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swój</a:t>
            </a:r>
            <a:r>
              <a:rPr lang="pl-PL" sz="2800" b="1" i="1" spc="-4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styl</a:t>
            </a:r>
            <a:r>
              <a:rPr lang="pl-PL" sz="2800" b="1" i="1" spc="-4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życia</a:t>
            </a:r>
            <a:r>
              <a:rPr lang="pl-PL" sz="2800" b="1" i="1" spc="-5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na</a:t>
            </a:r>
            <a:r>
              <a:rPr lang="pl-PL" sz="2800" b="1" i="1" spc="-45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sprzyjający</a:t>
            </a:r>
            <a:r>
              <a:rPr lang="pl-PL" sz="2800" b="1" i="1" spc="-5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2800" b="1" i="1" spc="-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zdrowiu”</a:t>
            </a:r>
            <a:endParaRPr lang="pl-PL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7B0F1E0-3329-72BB-E6B7-FF87FE0A9A74}"/>
              </a:ext>
            </a:extLst>
          </p:cNvPr>
          <p:cNvSpPr txBox="1"/>
          <p:nvPr/>
        </p:nvSpPr>
        <p:spPr>
          <a:xfrm>
            <a:off x="631597" y="2978433"/>
            <a:ext cx="9886361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dirty="0">
                <a:latin typeface="Calibri"/>
                <a:cs typeface="Calibri"/>
              </a:rPr>
              <a:t>Zespół</a:t>
            </a:r>
            <a:r>
              <a:rPr lang="pl-PL" sz="2800" spc="-8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ds.</a:t>
            </a:r>
            <a:r>
              <a:rPr lang="pl-PL" sz="2800" spc="-6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promocji</a:t>
            </a:r>
            <a:r>
              <a:rPr lang="pl-PL" sz="2800" spc="-7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zdrowia:</a:t>
            </a:r>
            <a:endParaRPr lang="pl-PL" sz="2800" dirty="0">
              <a:latin typeface="Calibri"/>
              <a:cs typeface="Calibri"/>
            </a:endParaRPr>
          </a:p>
          <a:p>
            <a:pPr marL="212090" marR="5080">
              <a:spcBef>
                <a:spcPts val="1000"/>
              </a:spcBef>
            </a:pPr>
            <a:r>
              <a:rPr lang="pl-PL" sz="1800" i="1" dirty="0">
                <a:latin typeface="Calibri"/>
                <a:cs typeface="Calibri"/>
              </a:rPr>
              <a:t>mgr</a:t>
            </a:r>
            <a:r>
              <a:rPr lang="pl-PL" sz="1800" i="1" spc="-35" dirty="0">
                <a:latin typeface="Calibri"/>
                <a:cs typeface="Calibri"/>
              </a:rPr>
              <a:t> </a:t>
            </a:r>
            <a:r>
              <a:rPr lang="pl-PL" i="1" spc="-10" dirty="0">
                <a:latin typeface="Calibri"/>
                <a:cs typeface="Calibri"/>
              </a:rPr>
              <a:t>Lucyna Izdebska</a:t>
            </a:r>
            <a:r>
              <a:rPr lang="pl-PL" sz="1800" i="1" spc="-35" dirty="0">
                <a:latin typeface="Calibri"/>
                <a:cs typeface="Calibri"/>
              </a:rPr>
              <a:t> </a:t>
            </a:r>
            <a:r>
              <a:rPr lang="pl-PL" sz="1800" i="1" dirty="0">
                <a:latin typeface="Calibri"/>
                <a:cs typeface="Calibri"/>
              </a:rPr>
              <a:t>–</a:t>
            </a:r>
            <a:r>
              <a:rPr lang="pl-PL" sz="1800" i="1" spc="-25" dirty="0">
                <a:latin typeface="Calibri"/>
                <a:cs typeface="Calibri"/>
              </a:rPr>
              <a:t> </a:t>
            </a:r>
            <a:r>
              <a:rPr lang="pl-PL" sz="1800" i="1" dirty="0">
                <a:latin typeface="Calibri"/>
                <a:cs typeface="Calibri"/>
              </a:rPr>
              <a:t>nauczyciel</a:t>
            </a:r>
            <a:r>
              <a:rPr lang="pl-PL" sz="1800" i="1" spc="-30" dirty="0">
                <a:latin typeface="Calibri"/>
                <a:cs typeface="Calibri"/>
              </a:rPr>
              <a:t> </a:t>
            </a:r>
            <a:r>
              <a:rPr lang="pl-PL" i="1" spc="-30" dirty="0">
                <a:latin typeface="Calibri"/>
                <a:cs typeface="Calibri"/>
              </a:rPr>
              <a:t>geografii, </a:t>
            </a:r>
            <a:r>
              <a:rPr lang="pl-PL" sz="1800" i="1" spc="-10" dirty="0">
                <a:latin typeface="Calibri"/>
                <a:cs typeface="Calibri"/>
              </a:rPr>
              <a:t>koordynator</a:t>
            </a:r>
            <a:r>
              <a:rPr lang="pl-PL" sz="1800" i="1" spc="-30" dirty="0">
                <a:latin typeface="Calibri"/>
                <a:cs typeface="Calibri"/>
              </a:rPr>
              <a:t> </a:t>
            </a:r>
            <a:r>
              <a:rPr lang="pl-PL" sz="1800" i="1" dirty="0">
                <a:latin typeface="Calibri"/>
                <a:cs typeface="Calibri"/>
              </a:rPr>
              <a:t>projektu</a:t>
            </a:r>
            <a:r>
              <a:rPr lang="pl-PL" sz="1800" i="1" spc="-35" dirty="0">
                <a:latin typeface="Calibri"/>
                <a:cs typeface="Calibri"/>
              </a:rPr>
              <a:t> </a:t>
            </a:r>
            <a:r>
              <a:rPr lang="pl-PL" sz="1800" i="1" spc="-20" dirty="0" err="1">
                <a:latin typeface="Calibri"/>
                <a:cs typeface="Calibri"/>
              </a:rPr>
              <a:t>SzPZ</a:t>
            </a:r>
            <a:r>
              <a:rPr lang="pl-PL" sz="1800" i="1" spc="-20" dirty="0">
                <a:latin typeface="Calibri"/>
                <a:cs typeface="Calibri"/>
              </a:rPr>
              <a:t> </a:t>
            </a:r>
          </a:p>
          <a:p>
            <a:pPr marL="212090" marR="5080">
              <a:spcBef>
                <a:spcPts val="1000"/>
              </a:spcBef>
            </a:pPr>
            <a:r>
              <a:rPr lang="pl-PL" sz="1800" i="1" spc="-20" dirty="0">
                <a:latin typeface="Calibri"/>
                <a:cs typeface="Calibri"/>
              </a:rPr>
              <a:t>mgr Jolanta Klich – nauczyciel języka polskiego</a:t>
            </a:r>
          </a:p>
          <a:p>
            <a:pPr marL="212090" marR="5080">
              <a:spcBef>
                <a:spcPts val="1000"/>
              </a:spcBef>
            </a:pPr>
            <a:r>
              <a:rPr lang="pl-PL" i="1" spc="-20" dirty="0">
                <a:latin typeface="Calibri"/>
                <a:cs typeface="Calibri"/>
              </a:rPr>
              <a:t>mgr Agnieszka Paś – nauczyciel języka angielskiego</a:t>
            </a:r>
          </a:p>
          <a:p>
            <a:pPr marL="212090" marR="5080">
              <a:spcBef>
                <a:spcPts val="1000"/>
              </a:spcBef>
            </a:pPr>
            <a:r>
              <a:rPr lang="pl-PL" sz="1800" i="1" spc="-20" dirty="0">
                <a:latin typeface="Calibri"/>
                <a:cs typeface="Calibri"/>
              </a:rPr>
              <a:t>mgr Sylwia Mączka – nauczyciel matematyki</a:t>
            </a:r>
          </a:p>
          <a:p>
            <a:pPr marL="212090" marR="5080">
              <a:spcBef>
                <a:spcPts val="1000"/>
              </a:spcBef>
            </a:pPr>
            <a:r>
              <a:rPr lang="pl-PL" i="1" spc="-20" dirty="0">
                <a:latin typeface="Calibri"/>
                <a:cs typeface="Calibri"/>
              </a:rPr>
              <a:t>mgr Anna Stach – nauczyciel nauczania początkowego</a:t>
            </a:r>
          </a:p>
          <a:p>
            <a:pPr marL="212090" marR="5080">
              <a:spcBef>
                <a:spcPts val="1000"/>
              </a:spcBef>
            </a:pPr>
            <a:r>
              <a:rPr lang="pl-PL" i="1" spc="-20" dirty="0">
                <a:latin typeface="Calibri"/>
                <a:cs typeface="Calibri"/>
              </a:rPr>
              <a:t>mgr Mariola Duraj – nauczyciel wychowania fizycznego</a:t>
            </a:r>
          </a:p>
          <a:p>
            <a:pPr marL="212090" marR="5080">
              <a:spcBef>
                <a:spcPts val="1000"/>
              </a:spcBef>
            </a:pPr>
            <a:endParaRPr lang="pl-PL" i="1" spc="-20" dirty="0">
              <a:latin typeface="Calibri"/>
              <a:cs typeface="Calibri"/>
            </a:endParaRPr>
          </a:p>
          <a:p>
            <a:pPr marL="212090" marR="5080">
              <a:lnSpc>
                <a:spcPts val="2110"/>
              </a:lnSpc>
              <a:spcBef>
                <a:spcPts val="2865"/>
              </a:spcBef>
            </a:pPr>
            <a:endParaRPr lang="pl-PL" sz="1800" i="1" spc="-2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5613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636B1F-B40E-626A-7C23-5A4D2AA07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7840"/>
            <a:ext cx="9144000" cy="1172071"/>
          </a:xfrm>
        </p:spPr>
        <p:txBody>
          <a:bodyPr>
            <a:normAutofit fontScale="90000"/>
          </a:bodyPr>
          <a:lstStyle/>
          <a:p>
            <a:pPr algn="l"/>
            <a:r>
              <a:rPr lang="pl-PL" sz="2700" b="1" spc="-10" dirty="0">
                <a:latin typeface="Calibri"/>
                <a:cs typeface="Calibri"/>
              </a:rPr>
              <a:t>Podsumowanie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wyników</a:t>
            </a:r>
            <a:r>
              <a:rPr lang="pl-PL" sz="2700" b="1" spc="-45" dirty="0">
                <a:latin typeface="Calibri"/>
                <a:cs typeface="Calibri"/>
              </a:rPr>
              <a:t> </a:t>
            </a:r>
            <a:r>
              <a:rPr lang="pl-PL" sz="2700" b="1" dirty="0">
                <a:latin typeface="Calibri"/>
                <a:cs typeface="Calibri"/>
              </a:rPr>
              <a:t>w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standardzie</a:t>
            </a:r>
            <a:r>
              <a:rPr lang="pl-PL" sz="2700" b="1" spc="-40" dirty="0">
                <a:latin typeface="Calibri"/>
                <a:cs typeface="Calibri"/>
              </a:rPr>
              <a:t> </a:t>
            </a:r>
            <a:r>
              <a:rPr lang="pl-PL" sz="2700" b="1" spc="-10" dirty="0">
                <a:latin typeface="Calibri"/>
                <a:cs typeface="Calibri"/>
              </a:rPr>
              <a:t>pierwszym</a:t>
            </a:r>
            <a:br>
              <a:rPr lang="pl-PL" sz="6000" dirty="0">
                <a:latin typeface="Calibri"/>
                <a:cs typeface="Calibri"/>
              </a:rPr>
            </a:b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EBFF414C-D6DE-0A64-6854-B7939730B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5539"/>
            <a:ext cx="9144000" cy="3787297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Średnia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liczba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punktów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standardu</a:t>
            </a:r>
            <a:r>
              <a:rPr lang="pl-PL" sz="24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pierwszego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dla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wszystkich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badanych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grup:</a:t>
            </a:r>
            <a:r>
              <a:rPr lang="pl-PL" sz="2400" b="0" spc="-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3600" spc="-20" dirty="0"/>
              <a:t>4,9</a:t>
            </a:r>
          </a:p>
          <a:p>
            <a:pPr algn="l"/>
            <a:endParaRPr lang="pl-PL" sz="3600" spc="-20" dirty="0"/>
          </a:p>
          <a:p>
            <a:pPr algn="l"/>
            <a:r>
              <a:rPr lang="pl-PL"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</a:t>
            </a:r>
            <a:r>
              <a:rPr lang="pl-PL"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pl-PL"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priorytetowy:</a:t>
            </a:r>
            <a:endParaRPr lang="pl-PL" sz="2400" dirty="0">
              <a:latin typeface="Calibri"/>
              <a:cs typeface="Calibri"/>
            </a:endParaRPr>
          </a:p>
          <a:p>
            <a:pPr algn="l"/>
            <a:r>
              <a:rPr lang="pl-PL" sz="3600" spc="-20" dirty="0">
                <a:solidFill>
                  <a:schemeClr val="accent6">
                    <a:lumMod val="75000"/>
                  </a:schemeClr>
                </a:solidFill>
              </a:rPr>
              <a:t>Zachęcanie pracowników niepedagogicznych do aktywnego spędzania czasu wolnego oraz organizacja szkoleń dla pracowników niepedagogicznych.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520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CFB921E-7714-A12B-E112-1AAF322F8965}"/>
              </a:ext>
            </a:extLst>
          </p:cNvPr>
          <p:cNvSpPr txBox="1"/>
          <p:nvPr/>
        </p:nvSpPr>
        <p:spPr>
          <a:xfrm>
            <a:off x="813062" y="2464265"/>
            <a:ext cx="9217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Dziękujemy</a:t>
            </a:r>
            <a:r>
              <a:rPr lang="pl-PL" sz="3600" b="1" i="1" spc="-1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za</a:t>
            </a:r>
            <a:r>
              <a:rPr lang="pl-PL" sz="3600" b="1" i="1" spc="-1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uwagę</a:t>
            </a:r>
            <a:r>
              <a:rPr lang="pl-PL" sz="3600" b="1" i="1" spc="-1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i</a:t>
            </a:r>
            <a:r>
              <a:rPr lang="pl-PL" sz="3600" b="1" i="1" spc="-9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życzymy</a:t>
            </a:r>
            <a:r>
              <a:rPr lang="pl-PL" sz="3600" b="1" i="1" spc="-1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pl-PL" sz="3600" b="1" i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zdrowia</a:t>
            </a:r>
            <a:r>
              <a:rPr lang="pl-PL" sz="3600" b="1" i="1" spc="-5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!</a:t>
            </a:r>
            <a:endParaRPr lang="pl-PL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F45DE0B-4E63-41F7-4E72-623855AAAF18}"/>
              </a:ext>
            </a:extLst>
          </p:cNvPr>
          <p:cNvSpPr txBox="1"/>
          <p:nvPr/>
        </p:nvSpPr>
        <p:spPr>
          <a:xfrm>
            <a:off x="4015819" y="3900760"/>
            <a:ext cx="72562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400" i="1" spc="-10" dirty="0">
                <a:latin typeface="Calibri"/>
                <a:cs typeface="Calibri"/>
              </a:rPr>
              <a:t>Koordynatorzy</a:t>
            </a:r>
            <a:r>
              <a:rPr lang="pl-PL" sz="2400" i="1" spc="-50" dirty="0">
                <a:latin typeface="Calibri"/>
                <a:cs typeface="Calibri"/>
              </a:rPr>
              <a:t> </a:t>
            </a:r>
            <a:r>
              <a:rPr lang="pl-PL" sz="2400" i="1" dirty="0">
                <a:latin typeface="Calibri"/>
                <a:cs typeface="Calibri"/>
              </a:rPr>
              <a:t>projektu</a:t>
            </a:r>
            <a:r>
              <a:rPr lang="pl-PL" sz="2400" i="1" spc="-45" dirty="0">
                <a:latin typeface="Calibri"/>
                <a:cs typeface="Calibri"/>
              </a:rPr>
              <a:t> </a:t>
            </a:r>
            <a:r>
              <a:rPr lang="pl-PL" sz="2400" i="1" dirty="0">
                <a:latin typeface="Calibri"/>
                <a:cs typeface="Calibri"/>
              </a:rPr>
              <a:t>„Szkoła</a:t>
            </a:r>
            <a:r>
              <a:rPr lang="pl-PL" sz="2400" i="1" spc="-50" dirty="0">
                <a:latin typeface="Calibri"/>
                <a:cs typeface="Calibri"/>
              </a:rPr>
              <a:t> </a:t>
            </a:r>
            <a:r>
              <a:rPr lang="pl-PL" sz="2400" i="1" dirty="0">
                <a:latin typeface="Calibri"/>
                <a:cs typeface="Calibri"/>
              </a:rPr>
              <a:t>Promująca</a:t>
            </a:r>
            <a:r>
              <a:rPr lang="pl-PL" sz="2400" i="1" spc="-45" dirty="0">
                <a:latin typeface="Calibri"/>
                <a:cs typeface="Calibri"/>
              </a:rPr>
              <a:t> </a:t>
            </a:r>
            <a:r>
              <a:rPr lang="pl-PL" sz="2400" i="1" spc="-10" dirty="0">
                <a:latin typeface="Calibri"/>
                <a:cs typeface="Calibri"/>
              </a:rPr>
              <a:t>Zdrowie”</a:t>
            </a:r>
            <a:endParaRPr lang="pl-PL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073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D5FA6133-52C2-0F91-54FD-F7B92C34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027253"/>
          </a:xfrm>
        </p:spPr>
        <p:txBody>
          <a:bodyPr>
            <a:normAutofit/>
          </a:bodyPr>
          <a:lstStyle/>
          <a:p>
            <a:r>
              <a:rPr lang="pl-PL" sz="5400" b="0" spc="-40" dirty="0">
                <a:solidFill>
                  <a:srgbClr val="000000"/>
                </a:solidFill>
                <a:latin typeface="Calibri"/>
                <a:cs typeface="Calibri"/>
              </a:rPr>
              <a:t>STANDARD</a:t>
            </a:r>
            <a:r>
              <a:rPr lang="pl-PL" sz="5400" b="0" spc="-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5400" spc="-10" dirty="0">
                <a:solidFill>
                  <a:srgbClr val="000000"/>
                </a:solidFill>
                <a:latin typeface="Calibri"/>
                <a:cs typeface="Calibri"/>
              </a:rPr>
              <a:t>DRUGI</a:t>
            </a:r>
            <a:endParaRPr lang="pl-PL" sz="54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AF77C0B-9659-36A4-B7BC-8FC4891A2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08617"/>
            <a:ext cx="9144000" cy="2277901"/>
          </a:xfrm>
        </p:spPr>
        <p:txBody>
          <a:bodyPr>
            <a:no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lang="pl-PL" sz="2800" dirty="0">
                <a:latin typeface="Calibri"/>
                <a:cs typeface="Calibri"/>
              </a:rPr>
              <a:t>„Klimat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społeczny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szkoły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sprzyja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zdrowiu</a:t>
            </a:r>
            <a:r>
              <a:rPr lang="pl-PL" sz="2800" spc="-8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dobremu </a:t>
            </a:r>
            <a:r>
              <a:rPr lang="pl-PL" sz="2800" dirty="0">
                <a:latin typeface="Calibri"/>
                <a:cs typeface="Calibri"/>
              </a:rPr>
              <a:t>samopoczuciu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25" dirty="0">
                <a:latin typeface="Calibri"/>
                <a:cs typeface="Calibri"/>
              </a:rPr>
              <a:t>uczniów,</a:t>
            </a:r>
            <a:r>
              <a:rPr lang="pl-PL" sz="2800" spc="-90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nauczycieli</a:t>
            </a:r>
            <a:r>
              <a:rPr lang="pl-PL" sz="2800" spc="-9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</a:t>
            </a:r>
            <a:r>
              <a:rPr lang="pl-PL" sz="2800" spc="-100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innych</a:t>
            </a:r>
            <a:r>
              <a:rPr lang="pl-PL" sz="2800" spc="-8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pracowników </a:t>
            </a:r>
            <a:r>
              <a:rPr lang="pl-PL" sz="2800" dirty="0">
                <a:latin typeface="Calibri"/>
                <a:cs typeface="Calibri"/>
              </a:rPr>
              <a:t>szkoły</a:t>
            </a:r>
            <a:r>
              <a:rPr lang="pl-PL" sz="2800" spc="-12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oraz</a:t>
            </a:r>
            <a:r>
              <a:rPr lang="pl-PL" sz="2800" spc="-125" dirty="0">
                <a:latin typeface="Calibri"/>
                <a:cs typeface="Calibri"/>
              </a:rPr>
              <a:t> </a:t>
            </a:r>
            <a:r>
              <a:rPr lang="pl-PL" sz="2800" dirty="0">
                <a:latin typeface="Calibri"/>
                <a:cs typeface="Calibri"/>
              </a:rPr>
              <a:t>rodziców</a:t>
            </a:r>
            <a:r>
              <a:rPr lang="pl-PL" sz="2800" spc="-125" dirty="0">
                <a:latin typeface="Calibri"/>
                <a:cs typeface="Calibri"/>
              </a:rPr>
              <a:t> </a:t>
            </a:r>
            <a:r>
              <a:rPr lang="pl-PL" sz="2800" spc="-10" dirty="0">
                <a:latin typeface="Calibri"/>
                <a:cs typeface="Calibri"/>
              </a:rPr>
              <a:t>uczniów.”</a:t>
            </a:r>
            <a:endParaRPr lang="pl-PL" sz="2800" dirty="0">
              <a:latin typeface="Calibri"/>
              <a:cs typeface="Calibri"/>
            </a:endParaRP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8349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E40537DC-5FF2-1067-CF9A-8BA9B1EAB0A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597" y="150829"/>
            <a:ext cx="1423446" cy="1338606"/>
          </a:xfrm>
          <a:prstGeom prst="rect">
            <a:avLst/>
          </a:prstGeom>
        </p:spPr>
      </p:pic>
      <p:pic>
        <p:nvPicPr>
          <p:cNvPr id="3" name="Picture 6" descr="Zespół Szkół w Przegini">
            <a:extLst>
              <a:ext uri="{FF2B5EF4-FFF2-40B4-BE49-F238E27FC236}">
                <a16:creationId xmlns:a16="http://schemas.microsoft.com/office/drawing/2014/main" id="{CF184144-67D6-C2C8-7912-148AD8CD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76" y="267873"/>
            <a:ext cx="1172071" cy="117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4BDFB67-4263-8392-8339-E59ABA5C88D8}"/>
              </a:ext>
            </a:extLst>
          </p:cNvPr>
          <p:cNvSpPr txBox="1"/>
          <p:nvPr/>
        </p:nvSpPr>
        <p:spPr>
          <a:xfrm>
            <a:off x="4396740" y="82013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Wymiary</a:t>
            </a:r>
            <a:r>
              <a:rPr lang="pl-PL" sz="24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dirty="0">
                <a:solidFill>
                  <a:srgbClr val="000000"/>
                </a:solidFill>
                <a:latin typeface="Calibri"/>
                <a:cs typeface="Calibri"/>
              </a:rPr>
              <a:t>(II</a:t>
            </a:r>
            <a:r>
              <a:rPr lang="pl-PL" sz="24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l-PL" sz="2400" b="0" spc="-10" dirty="0">
                <a:solidFill>
                  <a:srgbClr val="000000"/>
                </a:solidFill>
                <a:latin typeface="Calibri"/>
                <a:cs typeface="Calibri"/>
              </a:rPr>
              <a:t>standard)</a:t>
            </a:r>
            <a:endParaRPr lang="pl-PL" sz="2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C5CFE2E-AE97-B320-4B2C-ED527E045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140" y="1615059"/>
            <a:ext cx="9845040" cy="383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229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1472</Words>
  <Application>Microsoft Office PowerPoint</Application>
  <PresentationFormat>Panoramiczny</PresentationFormat>
  <Paragraphs>254</Paragraphs>
  <Slides>70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70</vt:i4>
      </vt:variant>
    </vt:vector>
  </HeadingPairs>
  <TitlesOfParts>
    <vt:vector size="76" baseType="lpstr">
      <vt:lpstr>Arial</vt:lpstr>
      <vt:lpstr>Calibri</vt:lpstr>
      <vt:lpstr>Calibri Light</vt:lpstr>
      <vt:lpstr>Symbol</vt:lpstr>
      <vt:lpstr>Times New Roman</vt:lpstr>
      <vt:lpstr>Motyw pakietu Office</vt:lpstr>
      <vt:lpstr>Publiczna prezentacja wyników autoewaluacji „Szkoła Promująca Zdrowie”</vt:lpstr>
      <vt:lpstr>Prezentacja programu PowerPoint</vt:lpstr>
      <vt:lpstr>CERTYFIKAT KRAJOWY</vt:lpstr>
      <vt:lpstr>STANDARD PIERWSZY</vt:lpstr>
      <vt:lpstr>Wymiary (I standard)</vt:lpstr>
      <vt:lpstr>Podsumowanie wyników w standardzie pierwszym</vt:lpstr>
      <vt:lpstr>Podsumowanie wyników w standardzie pierwszym </vt:lpstr>
      <vt:lpstr>STANDARD DRUGI</vt:lpstr>
      <vt:lpstr>Prezentacja programu PowerPoint</vt:lpstr>
      <vt:lpstr>Podsumowanie wyników w standardzie drugim</vt:lpstr>
      <vt:lpstr>Podsumowanie wyników w standardzie drugim </vt:lpstr>
      <vt:lpstr>STANDARD TRZECI</vt:lpstr>
      <vt:lpstr>Prezentacja programu PowerPoint</vt:lpstr>
      <vt:lpstr>Podsumowanie wyników w standardzie trzecim</vt:lpstr>
      <vt:lpstr>Podsumowanie wyników w standardzie trzecim </vt:lpstr>
      <vt:lpstr>STANDARD CZWARTY</vt:lpstr>
      <vt:lpstr>Prezentacja programu PowerPoint</vt:lpstr>
      <vt:lpstr>Podsumowanie wyników w standardzie czwartym</vt:lpstr>
      <vt:lpstr>Podsumowanie wyników w standardzie czwartym </vt:lpstr>
      <vt:lpstr>„Dobre samopoczucie w szkole”</vt:lpstr>
      <vt:lpstr>Prezentacja programu PowerPoint</vt:lpstr>
      <vt:lpstr>„Dobre samopoczucie w szkole”</vt:lpstr>
      <vt:lpstr>Prezentacja programu PowerPoint</vt:lpstr>
      <vt:lpstr>Prezentacja programu PowerPoint</vt:lpstr>
      <vt:lpstr>Prezentacja programu PowerPoint</vt:lpstr>
      <vt:lpstr>„Podejmowanie działań dla umocnienia zdrowia”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Nasze działania podejmowane  w ostatnich 3 latach w ramach realizacji programu Szkoły Promującej Zdrowie </vt:lpstr>
      <vt:lpstr>Szkoła Promująca Zdrowie </vt:lpstr>
      <vt:lpstr>Zdrowe odżywianie</vt:lpstr>
      <vt:lpstr>Zdrowe odżywianie</vt:lpstr>
      <vt:lpstr>Zdrowe odżywianie</vt:lpstr>
      <vt:lpstr>Zdrowe odżywianie</vt:lpstr>
      <vt:lpstr>Zdrowe odżywianie</vt:lpstr>
      <vt:lpstr>Aktywność fizyczna</vt:lpstr>
      <vt:lpstr>Aktywność fizyczna</vt:lpstr>
      <vt:lpstr>Aktywność fizyczna</vt:lpstr>
      <vt:lpstr>Aktywność fizyczna</vt:lpstr>
      <vt:lpstr>Aktywność fizyczna</vt:lpstr>
      <vt:lpstr>Aktywność fizyczna</vt:lpstr>
      <vt:lpstr>Zdrowie psychiczne</vt:lpstr>
      <vt:lpstr>Zdrowie psychiczne</vt:lpstr>
      <vt:lpstr>Zdrowie psychiczne</vt:lpstr>
      <vt:lpstr>Zdrowie psychiczne</vt:lpstr>
      <vt:lpstr>Profilaktyka</vt:lpstr>
      <vt:lpstr>Profilaktyka</vt:lpstr>
      <vt:lpstr>Bezpieczeństwo</vt:lpstr>
      <vt:lpstr>Bezpieczeństwo</vt:lpstr>
      <vt:lpstr>Bezpieczeństwo</vt:lpstr>
      <vt:lpstr>Bezpieczeństwo</vt:lpstr>
      <vt:lpstr>Bezpieczeństwo</vt:lpstr>
      <vt:lpstr>Bezpieczeństwo</vt:lpstr>
      <vt:lpstr>Bezpieczeństwo</vt:lpstr>
      <vt:lpstr>Bezpieczeństwo</vt:lpstr>
      <vt:lpstr>Ekologia i ochrona środowiska</vt:lpstr>
      <vt:lpstr>Ekologia i ochrona środowiska</vt:lpstr>
      <vt:lpstr>Ekologia i ochrona środowiska</vt:lpstr>
      <vt:lpstr>Ekologia i ochrona środowiska</vt:lpstr>
      <vt:lpstr>Akcje charytatywne</vt:lpstr>
      <vt:lpstr>Akcje charytatywne</vt:lpstr>
      <vt:lpstr>Akcje charytatywne</vt:lpstr>
      <vt:lpstr>Akcje charytatywne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Jolanta Klich</dc:creator>
  <cp:lastModifiedBy>Jolanta Klich</cp:lastModifiedBy>
  <cp:revision>25</cp:revision>
  <dcterms:created xsi:type="dcterms:W3CDTF">2024-10-04T15:50:37Z</dcterms:created>
  <dcterms:modified xsi:type="dcterms:W3CDTF">2024-10-27T10:26:45Z</dcterms:modified>
</cp:coreProperties>
</file>